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60" r:id="rId7"/>
    <p:sldId id="261" r:id="rId8"/>
    <p:sldId id="259" r:id="rId9"/>
  </p:sldIdLst>
  <p:sldSz cx="7556500" cy="10693400"/>
  <p:notesSz cx="6858000" cy="9144000"/>
  <p:embeddedFontLst>
    <p:embeddedFont>
      <p:font typeface="Calibri" panose="020F0502020204030204" pitchFamily="34" charset="0"/>
      <p:regular r:id="rId10"/>
      <p:bold r:id="rId11"/>
      <p:italic r:id="rId12"/>
      <p:boldItalic r:id="rId13"/>
    </p:embeddedFont>
    <p:embeddedFont>
      <p:font typeface="Montserrat Light" panose="00000400000000000000" pitchFamily="2" charset="0"/>
      <p:regular r:id="rId14"/>
      <p:italic r:id="rId15"/>
    </p:embeddedFont>
    <p:embeddedFont>
      <p:font typeface="Montserrat Light Bold" panose="020B0604020202020204" charset="0"/>
      <p:regular r:id="rId16"/>
    </p:embeddedFont>
    <p:embeddedFont>
      <p:font typeface="Oswald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Constantinou" initials="SC" lastIdx="1" clrIdx="0">
    <p:extLst>
      <p:ext uri="{19B8F6BF-5375-455C-9EA6-DF929625EA0E}">
        <p15:presenceInfo xmlns:p15="http://schemas.microsoft.com/office/powerpoint/2012/main" userId="Sofia Constantin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233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hyperlink" Target="https://dtour.projectlibrary.eu/en/"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dtour.projectlibrary.eu/en/dtour-navigation-guide.html" TargetMode="External"/><Relationship Id="rId5" Type="http://schemas.openxmlformats.org/officeDocument/2006/relationships/hyperlink" Target="https://dtour.projectlibrary.eu/"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dtour.projectlibrary.eu/en/and"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s://www.dimitra.gr/" TargetMode="External"/><Relationship Id="rId18" Type="http://schemas.openxmlformats.org/officeDocument/2006/relationships/image" Target="../media/image24.jpeg"/><Relationship Id="rId3" Type="http://schemas.openxmlformats.org/officeDocument/2006/relationships/image" Target="../media/image2.svg"/><Relationship Id="rId21" Type="http://schemas.openxmlformats.org/officeDocument/2006/relationships/hyperlink" Target="http://www.mmclearningsolutions.com/" TargetMode="External"/><Relationship Id="rId7" Type="http://schemas.openxmlformats.org/officeDocument/2006/relationships/hyperlink" Target="https://www.cci-magnesia.gr/en/home" TargetMode="External"/><Relationship Id="rId12" Type="http://schemas.openxmlformats.org/officeDocument/2006/relationships/image" Target="../media/image21.png"/><Relationship Id="rId17" Type="http://schemas.openxmlformats.org/officeDocument/2006/relationships/hyperlink" Target="https://www.rinova.co.uk/" TargetMode="External"/><Relationship Id="rId2" Type="http://schemas.openxmlformats.org/officeDocument/2006/relationships/image" Target="../media/image1.png"/><Relationship Id="rId16" Type="http://schemas.openxmlformats.org/officeDocument/2006/relationships/image" Target="../media/image23.jpe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folkuniversitetet.se/" TargetMode="External"/><Relationship Id="rId24" Type="http://schemas.openxmlformats.org/officeDocument/2006/relationships/image" Target="../media/image8.png"/><Relationship Id="rId5" Type="http://schemas.openxmlformats.org/officeDocument/2006/relationships/hyperlink" Target="https://dtour.projectlibrary.eu/en/" TargetMode="External"/><Relationship Id="rId15" Type="http://schemas.openxmlformats.org/officeDocument/2006/relationships/hyperlink" Target="https://larnakaregion.com/" TargetMode="External"/><Relationship Id="rId23" Type="http://schemas.openxmlformats.org/officeDocument/2006/relationships/image" Target="../media/image7.png"/><Relationship Id="rId10" Type="http://schemas.openxmlformats.org/officeDocument/2006/relationships/image" Target="../media/image20.jpeg"/><Relationship Id="rId19"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hyperlink" Target="https://acta-edu.gr/" TargetMode="External"/><Relationship Id="rId14" Type="http://schemas.openxmlformats.org/officeDocument/2006/relationships/image" Target="../media/image22.jpe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7675" y="1000448"/>
            <a:ext cx="6657975" cy="1480878"/>
            <a:chOff x="0" y="19049"/>
            <a:chExt cx="8877300" cy="1974505"/>
          </a:xfrm>
        </p:grpSpPr>
        <p:sp>
          <p:nvSpPr>
            <p:cNvPr id="3" name="TextBox 3"/>
            <p:cNvSpPr txBox="1"/>
            <p:nvPr/>
          </p:nvSpPr>
          <p:spPr>
            <a:xfrm>
              <a:off x="0" y="19049"/>
              <a:ext cx="8877300" cy="1169075"/>
            </a:xfrm>
            <a:prstGeom prst="rect">
              <a:avLst/>
            </a:prstGeom>
          </p:spPr>
          <p:txBody>
            <a:bodyPr lIns="0" tIns="0" rIns="0" bIns="0" rtlCol="0" anchor="t">
              <a:spAutoFit/>
            </a:bodyPr>
            <a:lstStyle/>
            <a:p>
              <a:pPr algn="ctr" rtl="0">
                <a:lnSpc>
                  <a:spcPts val="6882"/>
                </a:lnSpc>
              </a:pPr>
              <a:r>
                <a:rPr lang="en-US" sz="5882" spc="117" dirty="0" err="1">
                  <a:solidFill>
                    <a:srgbClr val="3D3D3D"/>
                  </a:solidFill>
                  <a:latin typeface="Oswald Bold"/>
                </a:rPr>
                <a:t>dTour</a:t>
              </a:r>
              <a:endParaRPr lang="en-US" sz="5882" spc="117" dirty="0">
                <a:solidFill>
                  <a:srgbClr val="3D3D3D"/>
                </a:solidFill>
                <a:latin typeface="Oswald Bold"/>
              </a:endParaRPr>
            </a:p>
          </p:txBody>
        </p:sp>
        <p:sp>
          <p:nvSpPr>
            <p:cNvPr id="4" name="TextBox 4"/>
            <p:cNvSpPr txBox="1"/>
            <p:nvPr/>
          </p:nvSpPr>
          <p:spPr>
            <a:xfrm>
              <a:off x="1136217" y="1378000"/>
              <a:ext cx="6617884" cy="615554"/>
            </a:xfrm>
            <a:prstGeom prst="rect">
              <a:avLst/>
            </a:prstGeom>
          </p:spPr>
          <p:txBody>
            <a:bodyPr lIns="0" tIns="0" rIns="0" bIns="0" rtlCol="0" anchor="t">
              <a:spAutoFit/>
            </a:bodyPr>
            <a:lstStyle/>
            <a:p>
              <a:pPr algn="ctr" rtl="0">
                <a:lnSpc>
                  <a:spcPts val="1845"/>
                </a:lnSpc>
              </a:pPr>
              <a:r>
                <a:rPr lang="en-US" sz="1400" spc="59" dirty="0">
                  <a:solidFill>
                    <a:srgbClr val="3D3D3D"/>
                  </a:solidFill>
                </a:rPr>
                <a:t>"Introducing </a:t>
              </a:r>
              <a:r>
                <a:rPr lang="en-US" sz="1400" spc="59" dirty="0" err="1">
                  <a:solidFill>
                    <a:srgbClr val="3D3D3D"/>
                  </a:solidFill>
                </a:rPr>
                <a:t>digitisationfor</a:t>
              </a:r>
              <a:r>
                <a:rPr lang="en-US" sz="1400" spc="59" dirty="0">
                  <a:solidFill>
                    <a:srgbClr val="3D3D3D"/>
                  </a:solidFill>
                </a:rPr>
                <a:t> boosting SMEs in Tourism and Hospitality"</a:t>
              </a:r>
            </a:p>
          </p:txBody>
        </p:sp>
      </p:grpSp>
      <p:grpSp>
        <p:nvGrpSpPr>
          <p:cNvPr id="5" name="Group 5"/>
          <p:cNvGrpSpPr/>
          <p:nvPr/>
        </p:nvGrpSpPr>
        <p:grpSpPr>
          <a:xfrm>
            <a:off x="1" y="-428626"/>
            <a:ext cx="7556500" cy="1051113"/>
            <a:chOff x="0" y="0"/>
            <a:chExt cx="11544300" cy="1088475"/>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285" b="45285"/>
            <a:stretch>
              <a:fillRect/>
            </a:stretch>
          </p:blipFill>
          <p:spPr>
            <a:xfrm>
              <a:off x="0" y="0"/>
              <a:ext cx="11544300" cy="1088475"/>
            </a:xfrm>
            <a:prstGeom prst="rect">
              <a:avLst/>
            </a:prstGeom>
          </p:spPr>
        </p:pic>
        <p:sp>
          <p:nvSpPr>
            <p:cNvPr id="7" name="TextBox 7"/>
            <p:cNvSpPr txBox="1"/>
            <p:nvPr/>
          </p:nvSpPr>
          <p:spPr>
            <a:xfrm>
              <a:off x="2464450" y="700558"/>
              <a:ext cx="6617884" cy="172638"/>
            </a:xfrm>
            <a:prstGeom prst="rect">
              <a:avLst/>
            </a:prstGeom>
          </p:spPr>
          <p:txBody>
            <a:bodyPr lIns="0" tIns="0" rIns="0" bIns="0" rtlCol="0" anchor="t">
              <a:spAutoFit/>
            </a:bodyPr>
            <a:lstStyle/>
            <a:p>
              <a:pPr algn="ctr" rtl="0">
                <a:lnSpc>
                  <a:spcPts val="1342"/>
                </a:lnSpc>
              </a:pPr>
              <a:r>
                <a:rPr lang="el-GR" sz="871" spc="217" dirty="0">
                  <a:solidFill>
                    <a:srgbClr val="FFFFFF"/>
                  </a:solidFill>
                  <a:latin typeface="Montserrat Light"/>
                </a:rPr>
                <a:t>March</a:t>
              </a:r>
              <a:r>
                <a:rPr lang="en-US" sz="871" spc="217" dirty="0">
                  <a:solidFill>
                    <a:srgbClr val="FFFFFF"/>
                  </a:solidFill>
                  <a:latin typeface="Montserrat Light"/>
                </a:rPr>
                <a:t>202</a:t>
              </a:r>
              <a:r>
                <a:rPr lang="el-GR" sz="871" spc="217" dirty="0">
                  <a:solidFill>
                    <a:srgbClr val="FFFFFF"/>
                  </a:solidFill>
                  <a:latin typeface="Montserrat Light"/>
                </a:rPr>
                <a:t>3</a:t>
              </a:r>
              <a:r>
                <a:rPr lang="en-US" sz="871" spc="217" dirty="0">
                  <a:solidFill>
                    <a:srgbClr val="FFFFFF"/>
                  </a:solidFill>
                  <a:latin typeface="Montserrat Light"/>
                </a:rPr>
                <a:t>| NEWSLETTER ISSUE 0</a:t>
              </a:r>
              <a:r>
                <a:rPr lang="el-GR" sz="871" spc="217" dirty="0">
                  <a:solidFill>
                    <a:srgbClr val="FFFFFF"/>
                  </a:solidFill>
                  <a:latin typeface="Montserrat Light"/>
                </a:rPr>
                <a:t>5</a:t>
              </a:r>
              <a:endParaRPr lang="en-US" sz="871" spc="217" dirty="0">
                <a:solidFill>
                  <a:srgbClr val="FFFFFF"/>
                </a:solidFill>
                <a:latin typeface="Montserrat Light"/>
              </a:endParaRPr>
            </a:p>
          </p:txBody>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1012" y="2925635"/>
            <a:ext cx="6654734" cy="61833"/>
          </a:xfrm>
          <a:prstGeom prst="rect">
            <a:avLst/>
          </a:prstGeom>
        </p:spPr>
      </p:pic>
      <p:grpSp>
        <p:nvGrpSpPr>
          <p:cNvPr id="9" name="Group 9"/>
          <p:cNvGrpSpPr/>
          <p:nvPr/>
        </p:nvGrpSpPr>
        <p:grpSpPr>
          <a:xfrm>
            <a:off x="439243" y="5791843"/>
            <a:ext cx="4397375" cy="2951144"/>
            <a:chOff x="-1" y="-28575"/>
            <a:chExt cx="5920174" cy="3934859"/>
          </a:xfrm>
        </p:grpSpPr>
        <p:sp>
          <p:nvSpPr>
            <p:cNvPr id="10" name="TextBox 10"/>
            <p:cNvSpPr txBox="1"/>
            <p:nvPr/>
          </p:nvSpPr>
          <p:spPr>
            <a:xfrm>
              <a:off x="-1" y="-28575"/>
              <a:ext cx="5920174" cy="547159"/>
            </a:xfrm>
            <a:prstGeom prst="rect">
              <a:avLst/>
            </a:prstGeom>
          </p:spPr>
          <p:txBody>
            <a:bodyPr wrap="square" lIns="0" tIns="0" rIns="0" bIns="0" rtlCol="0" anchor="t">
              <a:spAutoFit/>
            </a:bodyPr>
            <a:lstStyle/>
            <a:p>
              <a:pPr algn="l" rtl="0">
                <a:lnSpc>
                  <a:spcPts val="3163"/>
                </a:lnSpc>
              </a:pPr>
              <a:r>
                <a:rPr lang="en-US" b="1" spc="47" dirty="0">
                  <a:solidFill>
                    <a:srgbClr val="3D3D3D"/>
                  </a:solidFill>
                </a:rPr>
                <a:t>5th Newsletter –</a:t>
              </a:r>
              <a:r>
                <a:rPr lang="el-GR" b="1" spc="47" dirty="0" err="1">
                  <a:solidFill>
                    <a:srgbClr val="3D3D3D"/>
                  </a:solidFill>
                </a:rPr>
                <a:t>March</a:t>
              </a:r>
              <a:r>
                <a:rPr lang="en-US" b="1" spc="47" dirty="0">
                  <a:solidFill>
                    <a:srgbClr val="3D3D3D"/>
                  </a:solidFill>
                </a:rPr>
                <a:t> 202</a:t>
              </a:r>
              <a:r>
                <a:rPr lang="el-GR" b="1" spc="47" dirty="0">
                  <a:solidFill>
                    <a:srgbClr val="3D3D3D"/>
                  </a:solidFill>
                </a:rPr>
                <a:t>3</a:t>
              </a:r>
              <a:endParaRPr lang="en-US" b="1" spc="47" dirty="0">
                <a:solidFill>
                  <a:srgbClr val="3D3D3D"/>
                </a:solidFill>
              </a:endParaRPr>
            </a:p>
          </p:txBody>
        </p:sp>
        <p:sp>
          <p:nvSpPr>
            <p:cNvPr id="11" name="TextBox 11"/>
            <p:cNvSpPr txBox="1"/>
            <p:nvPr/>
          </p:nvSpPr>
          <p:spPr>
            <a:xfrm>
              <a:off x="-1" y="582297"/>
              <a:ext cx="5715000" cy="3323987"/>
            </a:xfrm>
            <a:prstGeom prst="rect">
              <a:avLst/>
            </a:prstGeom>
          </p:spPr>
          <p:txBody>
            <a:bodyPr lIns="0" tIns="0" rIns="0" bIns="0" rtlCol="0" anchor="t">
              <a:spAutoFit/>
            </a:bodyPr>
            <a:lstStyle/>
            <a:p>
              <a:pPr algn="just">
                <a:lnSpc>
                  <a:spcPct val="150000"/>
                </a:lnSpc>
              </a:pPr>
              <a:r>
                <a:rPr lang="en-US" sz="1200" spc="44" dirty="0">
                  <a:solidFill>
                    <a:srgbClr val="3D3D3D"/>
                  </a:solidFill>
                </a:rPr>
                <a:t>The dTour Erasmus+ project, aims at training and certifying dTour advisers in order to promote digitalization in Tourism and Hospitality SMEs, is in progress and this newsletter provides with the latest information on:</a:t>
              </a:r>
            </a:p>
            <a:p>
              <a:pPr marL="171450" indent="-171450" algn="just">
                <a:lnSpc>
                  <a:spcPct val="150000"/>
                </a:lnSpc>
                <a:buFont typeface="Arial" panose="020B0604020202020204" pitchFamily="34" charset="0"/>
                <a:buChar char="•"/>
              </a:pPr>
              <a:r>
                <a:rPr lang="en-US" sz="1200" spc="44" dirty="0">
                  <a:solidFill>
                    <a:srgbClr val="3D3D3D"/>
                  </a:solidFill>
                </a:rPr>
                <a:t>The project progress</a:t>
              </a:r>
            </a:p>
            <a:p>
              <a:pPr marL="171450" indent="-171450" algn="just">
                <a:lnSpc>
                  <a:spcPct val="150000"/>
                </a:lnSpc>
                <a:buFont typeface="Arial" panose="020B0604020202020204" pitchFamily="34" charset="0"/>
                <a:buChar char="•"/>
              </a:pPr>
              <a:r>
                <a:rPr lang="en-US" sz="1200" spc="44" dirty="0">
                  <a:solidFill>
                    <a:srgbClr val="3D3D3D"/>
                  </a:solidFill>
                </a:rPr>
                <a:t>The last meetings and the Final Conference</a:t>
              </a:r>
            </a:p>
            <a:p>
              <a:pPr marL="171450" indent="-171450" algn="just" rtl="0">
                <a:lnSpc>
                  <a:spcPct val="150000"/>
                </a:lnSpc>
                <a:buFont typeface="Arial" panose="020B0604020202020204" pitchFamily="34" charset="0"/>
                <a:buChar char="•"/>
              </a:pPr>
              <a:r>
                <a:rPr lang="en-US" sz="1200" spc="44" dirty="0">
                  <a:solidFill>
                    <a:srgbClr val="3D3D3D"/>
                  </a:solidFill>
                </a:rPr>
                <a:t>The dTour Curriculum and Educational Materials</a:t>
              </a:r>
            </a:p>
            <a:p>
              <a:pPr marL="171450" indent="-171450" algn="just">
                <a:lnSpc>
                  <a:spcPct val="150000"/>
                </a:lnSpc>
                <a:buFont typeface="Arial" panose="020B0604020202020204" pitchFamily="34" charset="0"/>
                <a:buChar char="•"/>
              </a:pPr>
              <a:r>
                <a:rPr lang="en-US" sz="1200" spc="44" dirty="0">
                  <a:solidFill>
                    <a:srgbClr val="3D3D3D"/>
                  </a:solidFill>
                </a:rPr>
                <a:t>The</a:t>
              </a:r>
              <a:r>
                <a:rPr lang="el-GR" sz="1200" spc="44" dirty="0">
                  <a:solidFill>
                    <a:srgbClr val="3D3D3D"/>
                  </a:solidFill>
                </a:rPr>
                <a:t> Navigation</a:t>
              </a:r>
              <a:r>
                <a:rPr lang="en-US" sz="1200" spc="44" dirty="0">
                  <a:solidFill>
                    <a:srgbClr val="3D3D3D"/>
                  </a:solidFill>
                </a:rPr>
                <a:t> </a:t>
              </a:r>
              <a:r>
                <a:rPr lang="el-GR" sz="1200" spc="44" dirty="0" err="1">
                  <a:solidFill>
                    <a:srgbClr val="3D3D3D"/>
                  </a:solidFill>
                </a:rPr>
                <a:t>Guide</a:t>
              </a:r>
              <a:r>
                <a:rPr lang="en-US" sz="1200" spc="44" dirty="0">
                  <a:solidFill>
                    <a:srgbClr val="3D3D3D"/>
                  </a:solidFill>
                </a:rPr>
                <a:t> </a:t>
              </a:r>
            </a:p>
            <a:p>
              <a:pPr marL="171450" indent="-171450" algn="just" rtl="0">
                <a:lnSpc>
                  <a:spcPct val="150000"/>
                </a:lnSpc>
                <a:buFont typeface="Arial" panose="020B0604020202020204" pitchFamily="34" charset="0"/>
                <a:buChar char="•"/>
              </a:pPr>
              <a:r>
                <a:rPr lang="en-US" sz="1200" spc="44" dirty="0">
                  <a:solidFill>
                    <a:srgbClr val="3D3D3D"/>
                  </a:solidFill>
                </a:rPr>
                <a:t>The next steps </a:t>
              </a:r>
              <a:r>
                <a:rPr lang="el-GR" sz="1200" spc="44" dirty="0">
                  <a:solidFill>
                    <a:srgbClr val="3D3D3D"/>
                  </a:solidFill>
                </a:rPr>
                <a:t>of the project</a:t>
              </a:r>
              <a:endParaRPr lang="en-US" sz="1200" spc="44" dirty="0">
                <a:solidFill>
                  <a:srgbClr val="3D3D3D"/>
                </a:solidFill>
              </a:endParaRPr>
            </a:p>
          </p:txBody>
        </p:sp>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13184" y="5794042"/>
            <a:ext cx="2064776" cy="3893820"/>
          </a:xfrm>
          <a:prstGeom prst="rect">
            <a:avLst/>
          </a:prstGeom>
        </p:spPr>
      </p:pic>
      <p:pic>
        <p:nvPicPr>
          <p:cNvPr id="14" name="Picture 14"/>
          <p:cNvPicPr>
            <a:picLocks noChangeAspect="1"/>
          </p:cNvPicPr>
          <p:nvPr/>
        </p:nvPicPr>
        <p:blipFill>
          <a:blip r:embed="rId6"/>
          <a:srcRect l="10899" r="10899"/>
          <a:stretch>
            <a:fillRect/>
          </a:stretch>
        </p:blipFill>
        <p:spPr>
          <a:xfrm>
            <a:off x="5201237" y="8345580"/>
            <a:ext cx="1678725" cy="1257155"/>
          </a:xfrm>
          <a:prstGeom prst="rect">
            <a:avLst/>
          </a:prstGeom>
        </p:spPr>
      </p:pic>
      <p:pic>
        <p:nvPicPr>
          <p:cNvPr id="15" name="Picture 15"/>
          <p:cNvPicPr>
            <a:picLocks noChangeAspect="1"/>
          </p:cNvPicPr>
          <p:nvPr/>
        </p:nvPicPr>
        <p:blipFill>
          <a:blip r:embed="rId7"/>
          <a:srcRect/>
          <a:stretch>
            <a:fillRect/>
          </a:stretch>
        </p:blipFill>
        <p:spPr>
          <a:xfrm>
            <a:off x="447675" y="3273669"/>
            <a:ext cx="4590859" cy="2434164"/>
          </a:xfrm>
          <a:prstGeom prst="rect">
            <a:avLst/>
          </a:prstGeom>
        </p:spPr>
      </p:pic>
      <p:pic>
        <p:nvPicPr>
          <p:cNvPr id="16" name="Picture 16"/>
          <p:cNvPicPr>
            <a:picLocks noChangeAspect="1"/>
          </p:cNvPicPr>
          <p:nvPr/>
        </p:nvPicPr>
        <p:blipFill>
          <a:blip r:embed="rId8"/>
          <a:srcRect/>
          <a:stretch>
            <a:fillRect/>
          </a:stretch>
        </p:blipFill>
        <p:spPr>
          <a:xfrm>
            <a:off x="439243" y="9958492"/>
            <a:ext cx="2061853" cy="448453"/>
          </a:xfrm>
          <a:prstGeom prst="rect">
            <a:avLst/>
          </a:prstGeom>
        </p:spPr>
      </p:pic>
      <p:pic>
        <p:nvPicPr>
          <p:cNvPr id="17" name="Picture 17"/>
          <p:cNvPicPr>
            <a:picLocks noChangeAspect="1"/>
          </p:cNvPicPr>
          <p:nvPr/>
        </p:nvPicPr>
        <p:blipFill>
          <a:blip r:embed="rId9"/>
          <a:srcRect/>
          <a:stretch>
            <a:fillRect/>
          </a:stretch>
        </p:blipFill>
        <p:spPr>
          <a:xfrm>
            <a:off x="3191760" y="9798369"/>
            <a:ext cx="3886200" cy="768700"/>
          </a:xfrm>
          <a:prstGeom prst="rect">
            <a:avLst/>
          </a:prstGeom>
        </p:spPr>
      </p:pic>
      <p:grpSp>
        <p:nvGrpSpPr>
          <p:cNvPr id="18" name="Group 18"/>
          <p:cNvGrpSpPr/>
          <p:nvPr/>
        </p:nvGrpSpPr>
        <p:grpSpPr>
          <a:xfrm>
            <a:off x="5211182" y="5965661"/>
            <a:ext cx="1668780" cy="842039"/>
            <a:chOff x="0" y="-19050"/>
            <a:chExt cx="2225040" cy="1122718"/>
          </a:xfrm>
        </p:grpSpPr>
        <p:sp>
          <p:nvSpPr>
            <p:cNvPr id="19" name="TextBox 19"/>
            <p:cNvSpPr txBox="1"/>
            <p:nvPr/>
          </p:nvSpPr>
          <p:spPr>
            <a:xfrm>
              <a:off x="0" y="-19050"/>
              <a:ext cx="2225040" cy="711831"/>
            </a:xfrm>
            <a:prstGeom prst="rect">
              <a:avLst/>
            </a:prstGeom>
          </p:spPr>
          <p:txBody>
            <a:bodyPr lIns="0" tIns="0" rIns="0" bIns="0" rtlCol="0" anchor="t">
              <a:spAutoFit/>
            </a:bodyPr>
            <a:lstStyle/>
            <a:p>
              <a:pPr algn="l" rtl="0">
                <a:lnSpc>
                  <a:spcPts val="2189"/>
                </a:lnSpc>
              </a:pPr>
              <a:r>
                <a:rPr lang="en-US" sz="1634" spc="32" dirty="0">
                  <a:solidFill>
                    <a:srgbClr val="FFFFFF"/>
                  </a:solidFill>
                  <a:latin typeface="Oswald Bold"/>
                </a:rPr>
                <a:t>AGREEMENT NUMBER</a:t>
              </a:r>
            </a:p>
          </p:txBody>
        </p:sp>
        <p:sp>
          <p:nvSpPr>
            <p:cNvPr id="20" name="TextBox 20"/>
            <p:cNvSpPr txBox="1"/>
            <p:nvPr/>
          </p:nvSpPr>
          <p:spPr>
            <a:xfrm>
              <a:off x="0" y="795892"/>
              <a:ext cx="2225040" cy="307776"/>
            </a:xfrm>
            <a:prstGeom prst="rect">
              <a:avLst/>
            </a:prstGeom>
          </p:spPr>
          <p:txBody>
            <a:bodyPr lIns="0" tIns="0" rIns="0" bIns="0" rtlCol="0" anchor="t">
              <a:spAutoFit/>
            </a:bodyPr>
            <a:lstStyle/>
            <a:p>
              <a:pPr algn="l" rtl="0">
                <a:lnSpc>
                  <a:spcPts val="1845"/>
                </a:lnSpc>
              </a:pPr>
              <a:r>
                <a:rPr lang="en-US" sz="1198" spc="59" dirty="0">
                  <a:solidFill>
                    <a:srgbClr val="FFFFFF"/>
                  </a:solidFill>
                </a:rPr>
                <a:t>KA202-46D087DB</a:t>
              </a:r>
            </a:p>
          </p:txBody>
        </p:sp>
      </p:grpSp>
      <p:grpSp>
        <p:nvGrpSpPr>
          <p:cNvPr id="21" name="Group 21"/>
          <p:cNvGrpSpPr/>
          <p:nvPr/>
        </p:nvGrpSpPr>
        <p:grpSpPr>
          <a:xfrm>
            <a:off x="5211182" y="7726875"/>
            <a:ext cx="1668780" cy="516609"/>
            <a:chOff x="-104023" y="-303225"/>
            <a:chExt cx="2225040" cy="688812"/>
          </a:xfrm>
        </p:grpSpPr>
        <p:sp>
          <p:nvSpPr>
            <p:cNvPr id="22" name="TextBox 22"/>
            <p:cNvSpPr txBox="1"/>
            <p:nvPr/>
          </p:nvSpPr>
          <p:spPr>
            <a:xfrm>
              <a:off x="-104023" y="-303225"/>
              <a:ext cx="2225040" cy="346071"/>
            </a:xfrm>
            <a:prstGeom prst="rect">
              <a:avLst/>
            </a:prstGeom>
          </p:spPr>
          <p:txBody>
            <a:bodyPr lIns="0" tIns="0" rIns="0" bIns="0" rtlCol="0" anchor="t">
              <a:spAutoFit/>
            </a:bodyPr>
            <a:lstStyle/>
            <a:p>
              <a:pPr algn="l" rtl="0">
                <a:lnSpc>
                  <a:spcPts val="2189"/>
                </a:lnSpc>
              </a:pPr>
              <a:r>
                <a:rPr lang="en-US" sz="1634" spc="32" dirty="0">
                  <a:solidFill>
                    <a:srgbClr val="FFFFFF"/>
                  </a:solidFill>
                  <a:latin typeface="Oswald Bold"/>
                </a:rPr>
                <a:t>DURATION</a:t>
              </a:r>
            </a:p>
          </p:txBody>
        </p:sp>
        <p:sp>
          <p:nvSpPr>
            <p:cNvPr id="23" name="TextBox 23"/>
            <p:cNvSpPr txBox="1"/>
            <p:nvPr/>
          </p:nvSpPr>
          <p:spPr>
            <a:xfrm>
              <a:off x="-104023" y="77811"/>
              <a:ext cx="2225040" cy="307776"/>
            </a:xfrm>
            <a:prstGeom prst="rect">
              <a:avLst/>
            </a:prstGeom>
          </p:spPr>
          <p:txBody>
            <a:bodyPr lIns="0" tIns="0" rIns="0" bIns="0" rtlCol="0" anchor="t">
              <a:spAutoFit/>
            </a:bodyPr>
            <a:lstStyle/>
            <a:p>
              <a:pPr algn="l" rtl="0">
                <a:lnSpc>
                  <a:spcPts val="1845"/>
                </a:lnSpc>
              </a:pPr>
              <a:r>
                <a:rPr lang="en-US" sz="1198" spc="59" dirty="0">
                  <a:solidFill>
                    <a:srgbClr val="FFFFFF"/>
                  </a:solidFill>
                </a:rPr>
                <a:t>29 months</a:t>
              </a:r>
            </a:p>
          </p:txBody>
        </p:sp>
      </p:grpSp>
      <p:grpSp>
        <p:nvGrpSpPr>
          <p:cNvPr id="24" name="Group 24"/>
          <p:cNvGrpSpPr/>
          <p:nvPr/>
        </p:nvGrpSpPr>
        <p:grpSpPr>
          <a:xfrm>
            <a:off x="5211182" y="6854219"/>
            <a:ext cx="1715612" cy="823999"/>
            <a:chOff x="0" y="-19050"/>
            <a:chExt cx="2287483" cy="1098664"/>
          </a:xfrm>
        </p:grpSpPr>
        <p:sp>
          <p:nvSpPr>
            <p:cNvPr id="25" name="TextBox 25"/>
            <p:cNvSpPr txBox="1"/>
            <p:nvPr/>
          </p:nvSpPr>
          <p:spPr>
            <a:xfrm>
              <a:off x="0" y="-19050"/>
              <a:ext cx="2225040" cy="346071"/>
            </a:xfrm>
            <a:prstGeom prst="rect">
              <a:avLst/>
            </a:prstGeom>
          </p:spPr>
          <p:txBody>
            <a:bodyPr lIns="0" tIns="0" rIns="0" bIns="0" rtlCol="0" anchor="t">
              <a:spAutoFit/>
            </a:bodyPr>
            <a:lstStyle/>
            <a:p>
              <a:pPr algn="l" rtl="0">
                <a:lnSpc>
                  <a:spcPts val="2189"/>
                </a:lnSpc>
              </a:pPr>
              <a:r>
                <a:rPr lang="en-US" sz="1634" spc="32" dirty="0">
                  <a:solidFill>
                    <a:srgbClr val="FFFFFF"/>
                  </a:solidFill>
                  <a:latin typeface="Oswald Bold"/>
                </a:rPr>
                <a:t>START DATE</a:t>
              </a:r>
            </a:p>
          </p:txBody>
        </p:sp>
        <p:sp>
          <p:nvSpPr>
            <p:cNvPr id="26" name="TextBox 26"/>
            <p:cNvSpPr txBox="1"/>
            <p:nvPr/>
          </p:nvSpPr>
          <p:spPr>
            <a:xfrm>
              <a:off x="62443" y="771838"/>
              <a:ext cx="2225040" cy="307776"/>
            </a:xfrm>
            <a:prstGeom prst="rect">
              <a:avLst/>
            </a:prstGeom>
          </p:spPr>
          <p:txBody>
            <a:bodyPr lIns="0" tIns="0" rIns="0" bIns="0" rtlCol="0" anchor="t">
              <a:spAutoFit/>
            </a:bodyPr>
            <a:lstStyle/>
            <a:p>
              <a:pPr algn="l" rtl="0">
                <a:lnSpc>
                  <a:spcPts val="1845"/>
                </a:lnSpc>
              </a:pPr>
              <a:r>
                <a:rPr lang="en-US" sz="1198" spc="59" dirty="0">
                  <a:solidFill>
                    <a:srgbClr val="FFFFFF"/>
                  </a:solidFill>
                </a:rPr>
                <a:t>DECEMBER 01, 2020</a:t>
              </a:r>
            </a:p>
          </p:txBody>
        </p:sp>
      </p:grpSp>
      <p:sp>
        <p:nvSpPr>
          <p:cNvPr id="27" name="Ορθογώνιο 26">
            <a:extLst>
              <a:ext uri="{FF2B5EF4-FFF2-40B4-BE49-F238E27FC236}">
                <a16:creationId xmlns:a16="http://schemas.microsoft.com/office/drawing/2014/main" id="{1974EE11-5379-4DDE-9D87-FDB5DF57619A}"/>
              </a:ext>
            </a:extLst>
          </p:cNvPr>
          <p:cNvSpPr/>
          <p:nvPr/>
        </p:nvSpPr>
        <p:spPr>
          <a:xfrm>
            <a:off x="439243" y="9407492"/>
            <a:ext cx="3053080" cy="338554"/>
          </a:xfrm>
          <a:prstGeom prst="rect">
            <a:avLst/>
          </a:prstGeom>
        </p:spPr>
        <p:txBody>
          <a:bodyPr wrap="none">
            <a:spAutoFit/>
          </a:bodyPr>
          <a:lstStyle/>
          <a:p>
            <a:pPr algn="l" rtl="0"/>
            <a:r>
              <a:rPr lang="el-GR" sz="1600" dirty="0">
                <a:hlinkClick r:id="rId10"/>
              </a:rPr>
              <a:t>https://dtour.projectlibrary.eu/en/</a:t>
            </a:r>
            <a:endParaRPr lang="el-G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625"/>
            <a:ext cx="7556501" cy="770609"/>
            <a:chOff x="0" y="0"/>
            <a:chExt cx="11544300" cy="1088475"/>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285" b="45285"/>
            <a:stretch>
              <a:fillRect/>
            </a:stretch>
          </p:blipFill>
          <p:spPr>
            <a:xfrm>
              <a:off x="0" y="0"/>
              <a:ext cx="11544300" cy="1088475"/>
            </a:xfrm>
            <a:prstGeom prst="rect">
              <a:avLst/>
            </a:prstGeom>
          </p:spPr>
        </p:pic>
        <p:sp>
          <p:nvSpPr>
            <p:cNvPr id="4" name="TextBox 4"/>
            <p:cNvSpPr txBox="1"/>
            <p:nvPr/>
          </p:nvSpPr>
          <p:spPr>
            <a:xfrm>
              <a:off x="2464451" y="700558"/>
              <a:ext cx="6617884" cy="235478"/>
            </a:xfrm>
            <a:prstGeom prst="rect">
              <a:avLst/>
            </a:prstGeom>
          </p:spPr>
          <p:txBody>
            <a:bodyPr lIns="0" tIns="0" rIns="0" bIns="0" rtlCol="0" anchor="t">
              <a:spAutoFit/>
            </a:bodyPr>
            <a:lstStyle/>
            <a:p>
              <a:pPr algn="ctr" rtl="0">
                <a:lnSpc>
                  <a:spcPts val="1342"/>
                </a:lnSpc>
              </a:pPr>
              <a:r>
                <a:rPr lang="el-GR" sz="871" spc="217" dirty="0">
                  <a:solidFill>
                    <a:srgbClr val="FFFFFF"/>
                  </a:solidFill>
                  <a:latin typeface="Montserrat Light"/>
                </a:rPr>
                <a:t>MARCH</a:t>
              </a:r>
              <a:r>
                <a:rPr lang="en-US" sz="871" spc="217" dirty="0">
                  <a:solidFill>
                    <a:srgbClr val="FFFFFF"/>
                  </a:solidFill>
                  <a:latin typeface="Montserrat Light"/>
                </a:rPr>
                <a:t>202</a:t>
              </a:r>
              <a:r>
                <a:rPr lang="el-GR" sz="871" spc="217" dirty="0">
                  <a:solidFill>
                    <a:srgbClr val="FFFFFF"/>
                  </a:solidFill>
                  <a:latin typeface="Montserrat Light"/>
                </a:rPr>
                <a:t>3</a:t>
              </a:r>
              <a:r>
                <a:rPr lang="en-US" sz="871" spc="217" dirty="0">
                  <a:solidFill>
                    <a:srgbClr val="FFFFFF"/>
                  </a:solidFill>
                  <a:latin typeface="Montserrat Light"/>
                </a:rPr>
                <a:t>| NEWSLETTER ISSUE 0</a:t>
              </a:r>
              <a:r>
                <a:rPr lang="el-GR" sz="871" spc="217" dirty="0">
                  <a:solidFill>
                    <a:srgbClr val="FFFFFF"/>
                  </a:solidFill>
                  <a:latin typeface="Montserrat Light"/>
                </a:rPr>
                <a:t>5</a:t>
              </a:r>
              <a:endParaRPr lang="en-US" sz="871" spc="217" dirty="0">
                <a:solidFill>
                  <a:srgbClr val="FFFFFF"/>
                </a:solidFill>
                <a:latin typeface="Montserrat Light"/>
              </a:endParaRPr>
            </a:p>
          </p:txBody>
        </p:sp>
      </p:grpSp>
      <p:grpSp>
        <p:nvGrpSpPr>
          <p:cNvPr id="5" name="Group 5"/>
          <p:cNvGrpSpPr/>
          <p:nvPr/>
        </p:nvGrpSpPr>
        <p:grpSpPr>
          <a:xfrm>
            <a:off x="426253" y="542923"/>
            <a:ext cx="6534152" cy="2198291"/>
            <a:chOff x="-4236" y="-205684"/>
            <a:chExt cx="8712203" cy="2931052"/>
          </a:xfrm>
        </p:grpSpPr>
        <p:sp>
          <p:nvSpPr>
            <p:cNvPr id="6" name="TextBox 6"/>
            <p:cNvSpPr txBox="1"/>
            <p:nvPr/>
          </p:nvSpPr>
          <p:spPr>
            <a:xfrm>
              <a:off x="0" y="-205684"/>
              <a:ext cx="5715000" cy="518518"/>
            </a:xfrm>
            <a:prstGeom prst="rect">
              <a:avLst/>
            </a:prstGeom>
          </p:spPr>
          <p:txBody>
            <a:bodyPr lIns="0" tIns="0" rIns="0" bIns="0" rtlCol="0" anchor="t">
              <a:spAutoFit/>
            </a:bodyPr>
            <a:lstStyle/>
            <a:p>
              <a:pPr algn="l" rtl="0">
                <a:lnSpc>
                  <a:spcPts val="3163"/>
                </a:lnSpc>
              </a:pPr>
              <a:r>
                <a:rPr lang="en-US" sz="2396" spc="47" dirty="0">
                  <a:solidFill>
                    <a:srgbClr val="3D3D3D"/>
                  </a:solidFill>
                </a:rPr>
                <a:t>Project progress</a:t>
              </a:r>
            </a:p>
          </p:txBody>
        </p:sp>
        <p:sp>
          <p:nvSpPr>
            <p:cNvPr id="7" name="TextBox 7"/>
            <p:cNvSpPr txBox="1"/>
            <p:nvPr/>
          </p:nvSpPr>
          <p:spPr>
            <a:xfrm>
              <a:off x="-4236" y="810315"/>
              <a:ext cx="8712203" cy="1915053"/>
            </a:xfrm>
            <a:prstGeom prst="rect">
              <a:avLst/>
            </a:prstGeom>
          </p:spPr>
          <p:txBody>
            <a:bodyPr wrap="square" lIns="0" tIns="0" rIns="0" bIns="0" rtlCol="0" anchor="t">
              <a:spAutoFit/>
            </a:bodyPr>
            <a:lstStyle/>
            <a:p>
              <a:pPr algn="just">
                <a:lnSpc>
                  <a:spcPts val="1386"/>
                </a:lnSpc>
              </a:pPr>
              <a:r>
                <a:rPr lang="el-GR" sz="1200" spc="44" dirty="0">
                  <a:solidFill>
                    <a:srgbClr val="3D3D3D"/>
                  </a:solidFill>
                </a:rPr>
                <a:t>Approaching the completion of the project, the training of the </a:t>
              </a:r>
              <a:r>
                <a:rPr lang="en-US" sz="1200" spc="44" dirty="0">
                  <a:solidFill>
                    <a:srgbClr val="3D3D3D"/>
                  </a:solidFill>
                </a:rPr>
                <a:t>dTour advisers </a:t>
              </a:r>
              <a:r>
                <a:rPr lang="el-GR" sz="1200" spc="44" dirty="0" err="1">
                  <a:solidFill>
                    <a:srgbClr val="3D3D3D"/>
                  </a:solidFill>
                </a:rPr>
                <a:t>candidates</a:t>
              </a:r>
              <a:r>
                <a:rPr lang="el-GR" sz="1200" spc="44" dirty="0">
                  <a:solidFill>
                    <a:srgbClr val="3D3D3D"/>
                  </a:solidFill>
                </a:rPr>
                <a:t> was successfully </a:t>
              </a:r>
              <a:r>
                <a:rPr lang="el-GR" sz="1200" spc="44" dirty="0" err="1">
                  <a:solidFill>
                    <a:srgbClr val="3D3D3D"/>
                  </a:solidFill>
                </a:rPr>
                <a:t>conducted</a:t>
              </a:r>
              <a:r>
                <a:rPr lang="en-US" sz="1200" spc="44" dirty="0">
                  <a:solidFill>
                    <a:srgbClr val="3D3D3D"/>
                  </a:solidFill>
                </a:rPr>
                <a:t> </a:t>
              </a:r>
              <a:r>
                <a:rPr lang="el-GR" sz="1200" spc="44" dirty="0">
                  <a:solidFill>
                    <a:srgbClr val="3D3D3D"/>
                  </a:solidFill>
                </a:rPr>
                <a:t>and the completion of their exams is expected in order to obtain the "dTour consultant" </a:t>
              </a:r>
              <a:r>
                <a:rPr lang="el-GR" sz="1200" spc="44" dirty="0" err="1">
                  <a:solidFill>
                    <a:srgbClr val="3D3D3D"/>
                  </a:solidFill>
                </a:rPr>
                <a:t>certification</a:t>
              </a:r>
              <a:r>
                <a:rPr lang="el-GR" sz="1200" spc="44" dirty="0">
                  <a:solidFill>
                    <a:srgbClr val="3D3D3D"/>
                  </a:solidFill>
                </a:rPr>
                <a:t> </a:t>
              </a:r>
              <a:r>
                <a:rPr lang="en-US" sz="1200" spc="44" dirty="0">
                  <a:solidFill>
                    <a:srgbClr val="3D3D3D"/>
                  </a:solidFill>
                </a:rPr>
                <a:t>(</a:t>
              </a:r>
              <a:r>
                <a:rPr lang="el-GR" sz="1200" spc="44" dirty="0">
                  <a:solidFill>
                    <a:srgbClr val="3D3D3D"/>
                  </a:solidFill>
                </a:rPr>
                <a:t>ISO17024</a:t>
              </a:r>
              <a:r>
                <a:rPr lang="en-US" sz="1200" spc="44" dirty="0">
                  <a:solidFill>
                    <a:srgbClr val="3D3D3D"/>
                  </a:solidFill>
                </a:rPr>
                <a:t>)</a:t>
              </a:r>
              <a:r>
                <a:rPr lang="el-GR" sz="1200" spc="44" dirty="0">
                  <a:solidFill>
                    <a:srgbClr val="3D3D3D"/>
                  </a:solidFill>
                </a:rPr>
                <a:t>, a</a:t>
              </a:r>
              <a:r>
                <a:rPr lang="en-US" sz="1200" spc="44" dirty="0">
                  <a:solidFill>
                    <a:srgbClr val="3D3D3D"/>
                  </a:solidFill>
                </a:rPr>
                <a:t>n output vital for the success </a:t>
              </a:r>
              <a:r>
                <a:rPr lang="el-GR" sz="1200" spc="44" dirty="0">
                  <a:solidFill>
                    <a:srgbClr val="3D3D3D"/>
                  </a:solidFill>
                </a:rPr>
                <a:t>of the project. At the same time, the final deliverable of the project, the dTour Navigation Guide (digital book) which will help SMEs related to Tourism and Hospitality to learn about new digital technologies and tools and how they can benefit from using them, has been </a:t>
              </a:r>
              <a:r>
                <a:rPr lang="el-GR" sz="1200" spc="44" dirty="0" err="1">
                  <a:solidFill>
                    <a:srgbClr val="3D3D3D"/>
                  </a:solidFill>
                </a:rPr>
                <a:t>successfully</a:t>
              </a:r>
              <a:r>
                <a:rPr lang="el-GR" sz="1200" spc="44" dirty="0">
                  <a:solidFill>
                    <a:srgbClr val="3D3D3D"/>
                  </a:solidFill>
                </a:rPr>
                <a:t> </a:t>
              </a:r>
              <a:r>
                <a:rPr lang="el-GR" sz="1200" spc="44" dirty="0" err="1">
                  <a:solidFill>
                    <a:srgbClr val="3D3D3D"/>
                  </a:solidFill>
                </a:rPr>
                <a:t>completed</a:t>
              </a:r>
              <a:r>
                <a:rPr lang="el-GR" sz="1200" spc="44" dirty="0">
                  <a:solidFill>
                    <a:srgbClr val="3D3D3D"/>
                  </a:solidFill>
                </a:rPr>
                <a:t>. Finally, the final conference of the project organized by the Chamber of Magnesia was successfully held on </a:t>
              </a:r>
              <a:r>
                <a:rPr lang="en-US" sz="1200" spc="44" dirty="0">
                  <a:solidFill>
                    <a:srgbClr val="3D3D3D"/>
                  </a:solidFill>
                </a:rPr>
                <a:t>the 30</a:t>
              </a:r>
              <a:r>
                <a:rPr lang="en-US" sz="1200" spc="44" baseline="30000" dirty="0">
                  <a:solidFill>
                    <a:srgbClr val="3D3D3D"/>
                  </a:solidFill>
                </a:rPr>
                <a:t>th</a:t>
              </a:r>
              <a:r>
                <a:rPr lang="en-US" sz="1200" spc="44" dirty="0">
                  <a:solidFill>
                    <a:srgbClr val="3D3D3D"/>
                  </a:solidFill>
                </a:rPr>
                <a:t> of </a:t>
              </a:r>
              <a:r>
                <a:rPr lang="el-GR" sz="1200" spc="44" dirty="0" err="1">
                  <a:solidFill>
                    <a:srgbClr val="3D3D3D"/>
                  </a:solidFill>
                </a:rPr>
                <a:t>March</a:t>
              </a:r>
              <a:r>
                <a:rPr lang="el-GR" sz="1200" spc="44" dirty="0">
                  <a:solidFill>
                    <a:srgbClr val="3D3D3D"/>
                  </a:solidFill>
                </a:rPr>
                <a:t> 2023 in Volos (Greece).</a:t>
              </a:r>
              <a:endParaRPr lang="en-US" sz="1200" spc="44" dirty="0">
                <a:solidFill>
                  <a:srgbClr val="3D3D3D"/>
                </a:solidFill>
              </a:endParaRPr>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535" r="36260" b="49749"/>
          <a:stretch>
            <a:fillRect/>
          </a:stretch>
        </p:blipFill>
        <p:spPr>
          <a:xfrm>
            <a:off x="427841" y="1016558"/>
            <a:ext cx="6530975" cy="73315"/>
          </a:xfrm>
          <a:prstGeom prst="rect">
            <a:avLst/>
          </a:prstGeom>
        </p:spPr>
      </p:pic>
      <p:sp>
        <p:nvSpPr>
          <p:cNvPr id="28" name="TextBox 6">
            <a:extLst>
              <a:ext uri="{FF2B5EF4-FFF2-40B4-BE49-F238E27FC236}">
                <a16:creationId xmlns:a16="http://schemas.microsoft.com/office/drawing/2014/main" id="{D8308903-27B2-43B8-B98A-A01EFB2CB640}"/>
              </a:ext>
            </a:extLst>
          </p:cNvPr>
          <p:cNvSpPr txBox="1"/>
          <p:nvPr/>
        </p:nvSpPr>
        <p:spPr>
          <a:xfrm>
            <a:off x="5185576" y="701374"/>
            <a:ext cx="1944671" cy="381146"/>
          </a:xfrm>
          <a:prstGeom prst="rect">
            <a:avLst/>
          </a:prstGeom>
        </p:spPr>
        <p:txBody>
          <a:bodyPr wrap="square" lIns="0" tIns="0" rIns="0" bIns="0" rtlCol="0" anchor="t">
            <a:spAutoFit/>
          </a:bodyPr>
          <a:lstStyle/>
          <a:p>
            <a:pPr algn="l" rtl="0">
              <a:lnSpc>
                <a:spcPts val="3163"/>
              </a:lnSpc>
            </a:pPr>
            <a:endParaRPr lang="en-US" sz="2396" spc="47" dirty="0">
              <a:solidFill>
                <a:srgbClr val="3D3D3D"/>
              </a:solidFill>
              <a:latin typeface="Oswald Bold"/>
            </a:endParaRPr>
          </a:p>
        </p:txBody>
      </p:sp>
      <p:sp>
        <p:nvSpPr>
          <p:cNvPr id="29" name="TextBox 7">
            <a:extLst>
              <a:ext uri="{FF2B5EF4-FFF2-40B4-BE49-F238E27FC236}">
                <a16:creationId xmlns:a16="http://schemas.microsoft.com/office/drawing/2014/main" id="{A98698D8-99E7-49B5-A54B-57CEC516A489}"/>
              </a:ext>
            </a:extLst>
          </p:cNvPr>
          <p:cNvSpPr txBox="1"/>
          <p:nvPr/>
        </p:nvSpPr>
        <p:spPr>
          <a:xfrm>
            <a:off x="393822" y="6834505"/>
            <a:ext cx="6564994" cy="2333972"/>
          </a:xfrm>
          <a:prstGeom prst="rect">
            <a:avLst/>
          </a:prstGeom>
        </p:spPr>
        <p:txBody>
          <a:bodyPr wrap="square" lIns="0" tIns="0" rIns="0" bIns="0" rtlCol="0" anchor="t">
            <a:spAutoFit/>
          </a:bodyPr>
          <a:lstStyle/>
          <a:p>
            <a:pPr algn="l" rtl="0">
              <a:lnSpc>
                <a:spcPts val="1386"/>
              </a:lnSpc>
            </a:pPr>
            <a:r>
              <a:rPr lang="el-GR" sz="1200" spc="44" dirty="0"/>
              <a:t>The dTour navigation guide was designed to enable SMEs related to Tourism and Hospitality to get to know the new digital technologies and tools used in the sector to get a first idea of ​​how they can benefit from their use . This navigation guide can give SMEs a first idea of:</a:t>
            </a:r>
          </a:p>
          <a:p>
            <a:pPr marL="171450" indent="-171450" algn="l" rtl="0">
              <a:lnSpc>
                <a:spcPts val="1386"/>
              </a:lnSpc>
              <a:buFont typeface="Arial" panose="020B0604020202020204" pitchFamily="34" charset="0"/>
              <a:buChar char="•"/>
            </a:pPr>
            <a:r>
              <a:rPr lang="el-GR" sz="1200" spc="44" dirty="0"/>
              <a:t>Which digital tools and technologies </a:t>
            </a:r>
            <a:r>
              <a:rPr lang="el-GR" sz="1200" spc="44" dirty="0" err="1"/>
              <a:t>are</a:t>
            </a:r>
            <a:r>
              <a:rPr lang="el-GR" sz="1200" spc="44" dirty="0"/>
              <a:t> </a:t>
            </a:r>
            <a:r>
              <a:rPr lang="el-GR" sz="1200" spc="44" dirty="0" err="1"/>
              <a:t>available</a:t>
            </a:r>
            <a:r>
              <a:rPr lang="en-US" sz="1200" spc="44" dirty="0"/>
              <a:t> and suggest</a:t>
            </a:r>
            <a:r>
              <a:rPr lang="el-GR" sz="1200" spc="44" dirty="0"/>
              <a:t> the right digital tools according to the needs of SMEs</a:t>
            </a:r>
          </a:p>
          <a:p>
            <a:pPr marL="171450" indent="-171450" algn="l" rtl="0">
              <a:lnSpc>
                <a:spcPts val="1386"/>
              </a:lnSpc>
              <a:buFont typeface="Arial" panose="020B0604020202020204" pitchFamily="34" charset="0"/>
              <a:buChar char="•"/>
            </a:pPr>
            <a:r>
              <a:rPr lang="el-GR" sz="1200" spc="44" dirty="0"/>
              <a:t>Which tools should SMEs use according to </a:t>
            </a:r>
            <a:r>
              <a:rPr lang="el-GR" sz="1200" spc="44" dirty="0" err="1"/>
              <a:t>their</a:t>
            </a:r>
            <a:r>
              <a:rPr lang="el-GR" sz="1200" spc="44" dirty="0"/>
              <a:t> </a:t>
            </a:r>
            <a:r>
              <a:rPr lang="el-GR" sz="1200" spc="44" dirty="0" err="1"/>
              <a:t>scale</a:t>
            </a:r>
            <a:endParaRPr lang="el-GR" sz="1200" spc="44" dirty="0"/>
          </a:p>
          <a:p>
            <a:pPr marL="171450" indent="-171450" algn="l" rtl="0">
              <a:lnSpc>
                <a:spcPts val="1386"/>
              </a:lnSpc>
              <a:buFont typeface="Arial" panose="020B0604020202020204" pitchFamily="34" charset="0"/>
              <a:buChar char="•"/>
            </a:pPr>
            <a:r>
              <a:rPr lang="el-GR" sz="1200" spc="44" dirty="0"/>
              <a:t>When should SMEs use these tools (eg pre-trip to inform and engage / during the trip to facilitate, engage and offer a better experience / post-</a:t>
            </a:r>
            <a:r>
              <a:rPr lang="el-GR" sz="1200" spc="44" dirty="0" err="1"/>
              <a:t>trip</a:t>
            </a:r>
            <a:r>
              <a:rPr lang="el-GR" sz="1200" spc="44" dirty="0"/>
              <a:t> </a:t>
            </a:r>
            <a:r>
              <a:rPr lang="el-GR" sz="1200" spc="44" dirty="0" err="1"/>
              <a:t>to</a:t>
            </a:r>
            <a:r>
              <a:rPr lang="en-US" sz="1200" spc="44" dirty="0"/>
              <a:t> gain</a:t>
            </a:r>
            <a:r>
              <a:rPr lang="el-GR" sz="1200" spc="44" dirty="0"/>
              <a:t> feedback and attract new customers).</a:t>
            </a:r>
            <a:endParaRPr lang="en-US" sz="1200" spc="44" dirty="0"/>
          </a:p>
          <a:p>
            <a:pPr algn="l" rtl="0">
              <a:lnSpc>
                <a:spcPts val="1386"/>
              </a:lnSpc>
            </a:pPr>
            <a:r>
              <a:rPr lang="el-GR" sz="1200" spc="44" dirty="0"/>
              <a:t>The guide has been </a:t>
            </a:r>
            <a:r>
              <a:rPr lang="el-GR" sz="1200" spc="44" dirty="0" err="1"/>
              <a:t>developed</a:t>
            </a:r>
            <a:r>
              <a:rPr lang="el-GR" sz="1200" spc="44" dirty="0"/>
              <a:t> </a:t>
            </a:r>
            <a:r>
              <a:rPr lang="el-GR" sz="1200" spc="44" dirty="0" err="1"/>
              <a:t>as</a:t>
            </a:r>
            <a:r>
              <a:rPr lang="en-US" sz="1200" spc="44" dirty="0"/>
              <a:t> an </a:t>
            </a:r>
            <a:r>
              <a:rPr lang="en-US" sz="1200" spc="44" dirty="0" err="1"/>
              <a:t>ebook</a:t>
            </a:r>
            <a:r>
              <a:rPr lang="en-US" sz="1200" spc="44" dirty="0"/>
              <a:t>, and </a:t>
            </a:r>
            <a:r>
              <a:rPr lang="el-GR" sz="1200" spc="44" dirty="0" err="1"/>
              <a:t>is</a:t>
            </a:r>
            <a:r>
              <a:rPr lang="en-US" sz="1200" spc="44" dirty="0"/>
              <a:t> </a:t>
            </a:r>
            <a:r>
              <a:rPr lang="el-GR" sz="1200" spc="44" dirty="0" err="1"/>
              <a:t>available</a:t>
            </a:r>
            <a:r>
              <a:rPr lang="el-GR" sz="1200" spc="44" dirty="0"/>
              <a:t> in Greek, English and Swedish and </a:t>
            </a:r>
            <a:r>
              <a:rPr lang="en-US" sz="1200" spc="44" dirty="0"/>
              <a:t>everyone may download it from</a:t>
            </a:r>
            <a:r>
              <a:rPr lang="el-GR" sz="1200" spc="44" dirty="0"/>
              <a:t> the </a:t>
            </a:r>
            <a:r>
              <a:rPr lang="el-GR" sz="1200" spc="44" dirty="0" err="1"/>
              <a:t>project</a:t>
            </a:r>
            <a:r>
              <a:rPr lang="el-GR" sz="1200" spc="44" dirty="0"/>
              <a:t> </a:t>
            </a:r>
            <a:r>
              <a:rPr lang="el-GR" sz="1200" spc="44" dirty="0" err="1"/>
              <a:t>website</a:t>
            </a:r>
            <a:r>
              <a:rPr lang="en-US" sz="1200" spc="44" dirty="0"/>
              <a:t> </a:t>
            </a:r>
            <a:r>
              <a:rPr lang="en-GB" sz="1200" spc="44" dirty="0">
                <a:solidFill>
                  <a:srgbClr val="3D3D3D"/>
                </a:solidFill>
                <a:hlinkClick r:id="rId5">
                  <a:extLst>
                    <a:ext uri="{A12FA001-AC4F-418D-AE19-62706E023703}">
                      <ahyp:hlinkClr xmlns:ahyp="http://schemas.microsoft.com/office/drawing/2018/hyperlinkcolor" val="tx"/>
                    </a:ext>
                  </a:extLst>
                </a:hlinkClick>
              </a:rPr>
              <a:t>https://dtour.projectlibrary.eu</a:t>
            </a:r>
            <a:r>
              <a:rPr lang="en-GB" sz="1200" spc="44" dirty="0">
                <a:solidFill>
                  <a:srgbClr val="3D3D3D"/>
                </a:solidFill>
              </a:rPr>
              <a:t> </a:t>
            </a:r>
            <a:r>
              <a:rPr lang="el-GR" sz="1200" spc="44" dirty="0">
                <a:solidFill>
                  <a:srgbClr val="3D3D3D"/>
                </a:solidFill>
              </a:rPr>
              <a:t>, </a:t>
            </a:r>
            <a:r>
              <a:rPr lang="el-GR" sz="1200" spc="44" dirty="0" err="1"/>
              <a:t>but</a:t>
            </a:r>
            <a:r>
              <a:rPr lang="el-GR" sz="1200" spc="44" dirty="0"/>
              <a:t> </a:t>
            </a:r>
            <a:r>
              <a:rPr lang="el-GR" sz="1200" spc="44" dirty="0" err="1"/>
              <a:t>also</a:t>
            </a:r>
            <a:r>
              <a:rPr lang="en-US" sz="1200" spc="44" dirty="0"/>
              <a:t> as a digital </a:t>
            </a:r>
            <a:r>
              <a:rPr lang="el-GR" sz="1200" spc="44" dirty="0" err="1"/>
              <a:t>app</a:t>
            </a:r>
            <a:r>
              <a:rPr lang="el-GR" sz="1200" spc="44" dirty="0"/>
              <a:t> which is free and available to the public </a:t>
            </a:r>
            <a:r>
              <a:rPr lang="el-GR" sz="1200" spc="44" dirty="0" err="1"/>
              <a:t>here</a:t>
            </a:r>
            <a:r>
              <a:rPr lang="el-GR" sz="1200" spc="44" dirty="0"/>
              <a:t>:</a:t>
            </a:r>
            <a:r>
              <a:rPr lang="en-US" sz="1200" spc="44" dirty="0">
                <a:solidFill>
                  <a:srgbClr val="3D3D3D"/>
                </a:solidFill>
              </a:rPr>
              <a:t> </a:t>
            </a:r>
            <a:r>
              <a:rPr lang="en-GB" sz="1200" spc="44" dirty="0">
                <a:solidFill>
                  <a:srgbClr val="3D3D3D"/>
                </a:solidFill>
                <a:hlinkClick r:id="rId6">
                  <a:extLst>
                    <a:ext uri="{A12FA001-AC4F-418D-AE19-62706E023703}">
                      <ahyp:hlinkClr xmlns:ahyp="http://schemas.microsoft.com/office/drawing/2018/hyperlinkcolor" val="tx"/>
                    </a:ext>
                  </a:extLst>
                </a:hlinkClick>
              </a:rPr>
              <a:t>https://dtour.projectlibrary.eu/en/dtour-navigation-guide.html</a:t>
            </a:r>
            <a:r>
              <a:rPr lang="el-GR" sz="1200" spc="44" dirty="0">
                <a:solidFill>
                  <a:srgbClr val="3D3D3D"/>
                </a:solidFill>
              </a:rPr>
              <a:t> </a:t>
            </a:r>
            <a:endParaRPr lang="en-US" sz="1200" spc="44" dirty="0">
              <a:solidFill>
                <a:srgbClr val="3D3D3D"/>
              </a:solidFill>
            </a:endParaRPr>
          </a:p>
        </p:txBody>
      </p:sp>
      <p:sp>
        <p:nvSpPr>
          <p:cNvPr id="17" name="TextBox 6">
            <a:extLst>
              <a:ext uri="{FF2B5EF4-FFF2-40B4-BE49-F238E27FC236}">
                <a16:creationId xmlns:a16="http://schemas.microsoft.com/office/drawing/2014/main" id="{60F47E1A-71FC-4986-AF36-B4FD7CC398BD}"/>
              </a:ext>
            </a:extLst>
          </p:cNvPr>
          <p:cNvSpPr txBox="1"/>
          <p:nvPr/>
        </p:nvSpPr>
        <p:spPr>
          <a:xfrm>
            <a:off x="449974" y="5869192"/>
            <a:ext cx="5080875" cy="388889"/>
          </a:xfrm>
          <a:prstGeom prst="rect">
            <a:avLst/>
          </a:prstGeom>
        </p:spPr>
        <p:txBody>
          <a:bodyPr wrap="square" lIns="0" tIns="0" rIns="0" bIns="0" rtlCol="0" anchor="t">
            <a:spAutoFit/>
          </a:bodyPr>
          <a:lstStyle/>
          <a:p>
            <a:pPr algn="l" rtl="0">
              <a:lnSpc>
                <a:spcPts val="3163"/>
              </a:lnSpc>
            </a:pPr>
            <a:r>
              <a:rPr lang="el-GR" sz="2396" spc="47" dirty="0">
                <a:solidFill>
                  <a:srgbClr val="3D3D3D"/>
                </a:solidFill>
              </a:rPr>
              <a:t>Navigation Guide</a:t>
            </a:r>
            <a:r>
              <a:rPr lang="en-US" sz="2396" spc="47" dirty="0">
                <a:solidFill>
                  <a:srgbClr val="3D3D3D"/>
                </a:solidFill>
              </a:rPr>
              <a:t>dTour</a:t>
            </a:r>
          </a:p>
        </p:txBody>
      </p:sp>
      <p:pic>
        <p:nvPicPr>
          <p:cNvPr id="21" name="Picture 8">
            <a:extLst>
              <a:ext uri="{FF2B5EF4-FFF2-40B4-BE49-F238E27FC236}">
                <a16:creationId xmlns:a16="http://schemas.microsoft.com/office/drawing/2014/main" id="{6DE6430C-D423-4B96-B941-3E5ACE7CEE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535" r="36260" b="49749"/>
          <a:stretch>
            <a:fillRect/>
          </a:stretch>
        </p:blipFill>
        <p:spPr>
          <a:xfrm>
            <a:off x="408791" y="6433458"/>
            <a:ext cx="6530975" cy="73315"/>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87650" y="2986329"/>
            <a:ext cx="4103154" cy="27384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624"/>
            <a:ext cx="7556501" cy="677142"/>
            <a:chOff x="0" y="0"/>
            <a:chExt cx="11544300" cy="1088475"/>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285" b="45285"/>
            <a:stretch>
              <a:fillRect/>
            </a:stretch>
          </p:blipFill>
          <p:spPr>
            <a:xfrm>
              <a:off x="0" y="0"/>
              <a:ext cx="11544300" cy="1088475"/>
            </a:xfrm>
            <a:prstGeom prst="rect">
              <a:avLst/>
            </a:prstGeom>
          </p:spPr>
        </p:pic>
        <p:sp>
          <p:nvSpPr>
            <p:cNvPr id="4" name="TextBox 4"/>
            <p:cNvSpPr txBox="1"/>
            <p:nvPr/>
          </p:nvSpPr>
          <p:spPr>
            <a:xfrm>
              <a:off x="2464451" y="700558"/>
              <a:ext cx="6617884" cy="267982"/>
            </a:xfrm>
            <a:prstGeom prst="rect">
              <a:avLst/>
            </a:prstGeom>
          </p:spPr>
          <p:txBody>
            <a:bodyPr lIns="0" tIns="0" rIns="0" bIns="0" rtlCol="0" anchor="t">
              <a:spAutoFit/>
            </a:bodyPr>
            <a:lstStyle/>
            <a:p>
              <a:pPr algn="ctr" rtl="0">
                <a:lnSpc>
                  <a:spcPts val="1342"/>
                </a:lnSpc>
              </a:pPr>
              <a:r>
                <a:rPr lang="el-GR" sz="871" spc="217" dirty="0">
                  <a:solidFill>
                    <a:srgbClr val="FFFFFF"/>
                  </a:solidFill>
                  <a:latin typeface="Montserrat Light"/>
                </a:rPr>
                <a:t>MARCH</a:t>
              </a:r>
              <a:r>
                <a:rPr lang="en-US" sz="871" spc="217" dirty="0">
                  <a:solidFill>
                    <a:srgbClr val="FFFFFF"/>
                  </a:solidFill>
                  <a:latin typeface="Montserrat Light"/>
                </a:rPr>
                <a:t>202</a:t>
              </a:r>
              <a:r>
                <a:rPr lang="el-GR" sz="871" spc="217" dirty="0">
                  <a:solidFill>
                    <a:srgbClr val="FFFFFF"/>
                  </a:solidFill>
                  <a:latin typeface="Montserrat Light"/>
                </a:rPr>
                <a:t>3</a:t>
              </a:r>
              <a:r>
                <a:rPr lang="en-US" sz="871" spc="217" dirty="0">
                  <a:solidFill>
                    <a:srgbClr val="FFFFFF"/>
                  </a:solidFill>
                  <a:latin typeface="Montserrat Light"/>
                </a:rPr>
                <a:t>| NEWSLETTER ISSUE 0</a:t>
              </a:r>
              <a:r>
                <a:rPr lang="el-GR" sz="871" spc="217" dirty="0">
                  <a:solidFill>
                    <a:srgbClr val="FFFFFF"/>
                  </a:solidFill>
                  <a:latin typeface="Montserrat Light"/>
                </a:rPr>
                <a:t>5</a:t>
              </a:r>
              <a:endParaRPr lang="en-US" sz="871" spc="217" dirty="0">
                <a:solidFill>
                  <a:srgbClr val="FFFFFF"/>
                </a:solidFill>
                <a:latin typeface="Montserrat Light"/>
              </a:endParaRPr>
            </a:p>
          </p:txBody>
        </p:sp>
      </p:grpSp>
      <p:sp>
        <p:nvSpPr>
          <p:cNvPr id="12" name="TextBox 12"/>
          <p:cNvSpPr txBox="1"/>
          <p:nvPr/>
        </p:nvSpPr>
        <p:spPr>
          <a:xfrm>
            <a:off x="400896" y="430673"/>
            <a:ext cx="6397695" cy="375487"/>
          </a:xfrm>
          <a:prstGeom prst="rect">
            <a:avLst/>
          </a:prstGeom>
        </p:spPr>
        <p:txBody>
          <a:bodyPr wrap="square" lIns="0" tIns="0" rIns="0" bIns="0" rtlCol="0" anchor="t">
            <a:spAutoFit/>
          </a:bodyPr>
          <a:lstStyle/>
          <a:p>
            <a:pPr algn="l" rtl="0">
              <a:lnSpc>
                <a:spcPts val="3163"/>
              </a:lnSpc>
            </a:pPr>
            <a:r>
              <a:rPr lang="el-GR" sz="2000" spc="47" dirty="0">
                <a:solidFill>
                  <a:srgbClr val="3D3D3D"/>
                </a:solidFill>
              </a:rPr>
              <a:t>The Final Conference of the Project</a:t>
            </a:r>
            <a:endParaRPr lang="en-US" sz="2000" spc="47" dirty="0">
              <a:solidFill>
                <a:srgbClr val="3D3D3D"/>
              </a:solidFill>
            </a:endParaR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535" r="36260" b="49749"/>
          <a:stretch>
            <a:fillRect/>
          </a:stretch>
        </p:blipFill>
        <p:spPr>
          <a:xfrm>
            <a:off x="400896" y="881606"/>
            <a:ext cx="6859431" cy="77002"/>
          </a:xfrm>
          <a:prstGeom prst="rect">
            <a:avLst/>
          </a:prstGeom>
        </p:spPr>
      </p:pic>
      <p:sp>
        <p:nvSpPr>
          <p:cNvPr id="16" name="TextBox 15">
            <a:extLst>
              <a:ext uri="{FF2B5EF4-FFF2-40B4-BE49-F238E27FC236}">
                <a16:creationId xmlns:a16="http://schemas.microsoft.com/office/drawing/2014/main" id="{6C42BE6B-B843-B44E-89BA-CD234D5C0393}"/>
              </a:ext>
            </a:extLst>
          </p:cNvPr>
          <p:cNvSpPr txBox="1"/>
          <p:nvPr/>
        </p:nvSpPr>
        <p:spPr>
          <a:xfrm>
            <a:off x="365833" y="958608"/>
            <a:ext cx="2802817" cy="2839239"/>
          </a:xfrm>
          <a:prstGeom prst="rect">
            <a:avLst/>
          </a:prstGeom>
          <a:noFill/>
        </p:spPr>
        <p:txBody>
          <a:bodyPr wrap="square" rtlCol="0">
            <a:spAutoFit/>
          </a:bodyPr>
          <a:lstStyle/>
          <a:p>
            <a:pPr algn="just">
              <a:lnSpc>
                <a:spcPct val="150000"/>
              </a:lnSpc>
            </a:pPr>
            <a:r>
              <a:rPr lang="el-GR" sz="1200" dirty="0"/>
              <a:t>The presentation of the results of the </a:t>
            </a:r>
            <a:r>
              <a:rPr lang="en-US" sz="1200" dirty="0"/>
              <a:t> </a:t>
            </a:r>
            <a:r>
              <a:rPr lang="en-US" sz="1200" dirty="0" err="1"/>
              <a:t>dTour</a:t>
            </a:r>
            <a:r>
              <a:rPr lang="en-US" sz="1200" dirty="0"/>
              <a:t> </a:t>
            </a:r>
            <a:r>
              <a:rPr lang="el-GR" sz="1200" dirty="0" err="1"/>
              <a:t>project</a:t>
            </a:r>
            <a:r>
              <a:rPr lang="en-US" sz="1200" dirty="0"/>
              <a:t> </a:t>
            </a:r>
            <a:r>
              <a:rPr lang="el-GR" sz="1200" dirty="0" err="1"/>
              <a:t>which</a:t>
            </a:r>
            <a:r>
              <a:rPr lang="el-GR" sz="1200" dirty="0"/>
              <a:t> concern the </a:t>
            </a:r>
            <a:r>
              <a:rPr lang="en-US" sz="1200" dirty="0"/>
              <a:t>trends in </a:t>
            </a:r>
            <a:r>
              <a:rPr lang="el-GR" sz="1200" dirty="0"/>
              <a:t>the </a:t>
            </a:r>
            <a:r>
              <a:rPr lang="el-GR" sz="1200" dirty="0" err="1"/>
              <a:t>tourism</a:t>
            </a:r>
            <a:r>
              <a:rPr lang="el-GR" sz="1200" dirty="0"/>
              <a:t> </a:t>
            </a:r>
            <a:r>
              <a:rPr lang="el-GR" sz="1200" dirty="0" err="1"/>
              <a:t>industry</a:t>
            </a:r>
            <a:r>
              <a:rPr lang="en-US" sz="1200" dirty="0"/>
              <a:t>,</a:t>
            </a:r>
            <a:r>
              <a:rPr lang="el-GR" sz="1200" dirty="0"/>
              <a:t> the digital tools that tourism businesses can use and the presentation of the </a:t>
            </a:r>
            <a:r>
              <a:rPr lang="el-GR" sz="1200" dirty="0" err="1"/>
              <a:t>available</a:t>
            </a:r>
            <a:r>
              <a:rPr lang="en-US" sz="1200" dirty="0"/>
              <a:t> </a:t>
            </a:r>
            <a:r>
              <a:rPr lang="el-GR" sz="1200" dirty="0" err="1">
                <a:solidFill>
                  <a:prstClr val="black"/>
                </a:solidFill>
              </a:rPr>
              <a:t>financial</a:t>
            </a:r>
            <a:r>
              <a:rPr lang="el-GR" sz="1200" dirty="0">
                <a:solidFill>
                  <a:prstClr val="black"/>
                </a:solidFill>
              </a:rPr>
              <a:t> programs for the</a:t>
            </a:r>
            <a:r>
              <a:rPr lang="en-US" sz="1200" dirty="0">
                <a:solidFill>
                  <a:prstClr val="black"/>
                </a:solidFill>
              </a:rPr>
              <a:t> </a:t>
            </a:r>
            <a:r>
              <a:rPr lang="el-GR" sz="1200" dirty="0" err="1">
                <a:solidFill>
                  <a:prstClr val="black"/>
                </a:solidFill>
              </a:rPr>
              <a:t>digitization</a:t>
            </a:r>
            <a:r>
              <a:rPr lang="en-US" sz="1200" dirty="0">
                <a:solidFill>
                  <a:prstClr val="black"/>
                </a:solidFill>
              </a:rPr>
              <a:t> </a:t>
            </a:r>
            <a:r>
              <a:rPr lang="el-GR" sz="1200" dirty="0">
                <a:solidFill>
                  <a:prstClr val="black"/>
                </a:solidFill>
              </a:rPr>
              <a:t>of</a:t>
            </a:r>
            <a:r>
              <a:rPr lang="en-US" sz="1200" dirty="0">
                <a:solidFill>
                  <a:prstClr val="black"/>
                </a:solidFill>
              </a:rPr>
              <a:t> the SMEs</a:t>
            </a:r>
            <a:r>
              <a:rPr lang="el-GR" sz="1200" dirty="0">
                <a:solidFill>
                  <a:prstClr val="black"/>
                </a:solidFill>
              </a:rPr>
              <a:t>, were the central topics of the Conference organized by the Chamber of Magnesia</a:t>
            </a:r>
            <a:r>
              <a:rPr lang="en-US" sz="1200" dirty="0">
                <a:solidFill>
                  <a:prstClr val="black"/>
                </a:solidFill>
              </a:rPr>
              <a:t> </a:t>
            </a:r>
            <a:r>
              <a:rPr lang="el-GR" sz="1200" dirty="0">
                <a:solidFill>
                  <a:prstClr val="black"/>
                </a:solidFill>
              </a:rPr>
              <a:t>in Volos (Greece).</a:t>
            </a:r>
          </a:p>
          <a:p>
            <a:pPr algn="just" rtl="0">
              <a:lnSpc>
                <a:spcPct val="150000"/>
              </a:lnSpc>
            </a:pPr>
            <a:endParaRPr lang="el-GR" sz="1100" dirty="0"/>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9130" y="1075492"/>
            <a:ext cx="3958497" cy="2223600"/>
          </a:xfrm>
          <a:prstGeom prst="rect">
            <a:avLst/>
          </a:prstGeom>
        </p:spPr>
      </p:pic>
      <p:sp>
        <p:nvSpPr>
          <p:cNvPr id="9" name="Rectangle 8"/>
          <p:cNvSpPr/>
          <p:nvPr/>
        </p:nvSpPr>
        <p:spPr>
          <a:xfrm>
            <a:off x="429471" y="3747547"/>
            <a:ext cx="6846731" cy="2031325"/>
          </a:xfrm>
          <a:prstGeom prst="rect">
            <a:avLst/>
          </a:prstGeom>
        </p:spPr>
        <p:txBody>
          <a:bodyPr wrap="square">
            <a:spAutoFit/>
          </a:bodyPr>
          <a:lstStyle/>
          <a:p>
            <a:pPr lvl="0" algn="just" rtl="0">
              <a:lnSpc>
                <a:spcPct val="150000"/>
              </a:lnSpc>
            </a:pPr>
            <a:r>
              <a:rPr lang="el-GR" sz="1200" dirty="0">
                <a:solidFill>
                  <a:prstClr val="black"/>
                </a:solidFill>
              </a:rPr>
              <a:t>Representatives of the tourism sector </a:t>
            </a:r>
            <a:r>
              <a:rPr lang="el-GR" sz="1200" dirty="0" err="1">
                <a:solidFill>
                  <a:prstClr val="black"/>
                </a:solidFill>
              </a:rPr>
              <a:t>from</a:t>
            </a:r>
            <a:r>
              <a:rPr lang="el-GR" sz="1200" dirty="0">
                <a:solidFill>
                  <a:prstClr val="black"/>
                </a:solidFill>
              </a:rPr>
              <a:t> </a:t>
            </a:r>
            <a:r>
              <a:rPr lang="el-GR" sz="1200" dirty="0" err="1">
                <a:solidFill>
                  <a:prstClr val="black"/>
                </a:solidFill>
              </a:rPr>
              <a:t>Magnesia</a:t>
            </a:r>
            <a:r>
              <a:rPr lang="el-GR" sz="1200" dirty="0">
                <a:solidFill>
                  <a:prstClr val="black"/>
                </a:solidFill>
              </a:rPr>
              <a:t>’</a:t>
            </a:r>
            <a:r>
              <a:rPr lang="en-US" sz="1200" dirty="0">
                <a:solidFill>
                  <a:prstClr val="black"/>
                </a:solidFill>
              </a:rPr>
              <a:t>s mainland</a:t>
            </a:r>
            <a:r>
              <a:rPr lang="el-GR" sz="1200" dirty="0">
                <a:solidFill>
                  <a:prstClr val="black"/>
                </a:solidFill>
              </a:rPr>
              <a:t>, </a:t>
            </a:r>
            <a:r>
              <a:rPr lang="en-US" sz="1200" dirty="0">
                <a:solidFill>
                  <a:prstClr val="black"/>
                </a:solidFill>
              </a:rPr>
              <a:t>including </a:t>
            </a:r>
            <a:r>
              <a:rPr lang="el-GR" sz="1200" dirty="0" err="1">
                <a:solidFill>
                  <a:prstClr val="black"/>
                </a:solidFill>
              </a:rPr>
              <a:t>Pelion</a:t>
            </a:r>
            <a:r>
              <a:rPr lang="el-GR" sz="1200" dirty="0">
                <a:solidFill>
                  <a:prstClr val="black"/>
                </a:solidFill>
              </a:rPr>
              <a:t>, but also of </a:t>
            </a:r>
            <a:r>
              <a:rPr lang="en-US" sz="1200" dirty="0">
                <a:solidFill>
                  <a:prstClr val="black"/>
                </a:solidFill>
              </a:rPr>
              <a:t>North </a:t>
            </a:r>
            <a:r>
              <a:rPr lang="el-GR" sz="1200" dirty="0" err="1">
                <a:solidFill>
                  <a:prstClr val="black"/>
                </a:solidFill>
              </a:rPr>
              <a:t>Sporades</a:t>
            </a:r>
            <a:r>
              <a:rPr lang="en-US" sz="1200" dirty="0">
                <a:solidFill>
                  <a:prstClr val="black"/>
                </a:solidFill>
              </a:rPr>
              <a:t> </a:t>
            </a:r>
            <a:r>
              <a:rPr lang="el-GR" sz="1200" dirty="0" err="1">
                <a:solidFill>
                  <a:prstClr val="black"/>
                </a:solidFill>
              </a:rPr>
              <a:t>had</a:t>
            </a:r>
            <a:r>
              <a:rPr lang="el-GR" sz="1200" dirty="0">
                <a:solidFill>
                  <a:prstClr val="black"/>
                </a:solidFill>
              </a:rPr>
              <a:t> the opportunity to hear from the </a:t>
            </a:r>
            <a:r>
              <a:rPr lang="en-US" sz="1200" dirty="0">
                <a:solidFill>
                  <a:prstClr val="black"/>
                </a:solidFill>
              </a:rPr>
              <a:t>Coordinator</a:t>
            </a:r>
            <a:r>
              <a:rPr lang="el-GR" sz="1200" dirty="0">
                <a:solidFill>
                  <a:prstClr val="black"/>
                </a:solidFill>
              </a:rPr>
              <a:t> partner of the dTour project, as </a:t>
            </a:r>
            <a:r>
              <a:rPr lang="el-GR" sz="1200" dirty="0" err="1">
                <a:solidFill>
                  <a:prstClr val="black"/>
                </a:solidFill>
              </a:rPr>
              <a:t>well</a:t>
            </a:r>
            <a:r>
              <a:rPr lang="el-GR" sz="1200" dirty="0">
                <a:solidFill>
                  <a:prstClr val="black"/>
                </a:solidFill>
              </a:rPr>
              <a:t> </a:t>
            </a:r>
            <a:r>
              <a:rPr lang="el-GR" sz="1200" dirty="0" err="1">
                <a:solidFill>
                  <a:prstClr val="black"/>
                </a:solidFill>
              </a:rPr>
              <a:t>as</a:t>
            </a:r>
            <a:r>
              <a:rPr lang="en-US" sz="1200" dirty="0">
                <a:solidFill>
                  <a:prstClr val="black"/>
                </a:solidFill>
              </a:rPr>
              <a:t> from</a:t>
            </a:r>
            <a:r>
              <a:rPr lang="el-GR" sz="1200" dirty="0">
                <a:solidFill>
                  <a:prstClr val="black"/>
                </a:solidFill>
              </a:rPr>
              <a:t> </a:t>
            </a:r>
            <a:r>
              <a:rPr lang="el-GR" sz="1200" dirty="0" err="1">
                <a:solidFill>
                  <a:prstClr val="black"/>
                </a:solidFill>
              </a:rPr>
              <a:t>experts</a:t>
            </a:r>
            <a:r>
              <a:rPr lang="el-GR" sz="1200" dirty="0">
                <a:solidFill>
                  <a:prstClr val="black"/>
                </a:solidFill>
              </a:rPr>
              <a:t> </a:t>
            </a:r>
            <a:r>
              <a:rPr lang="en-US" sz="1200" dirty="0">
                <a:solidFill>
                  <a:prstClr val="black"/>
                </a:solidFill>
              </a:rPr>
              <a:t>on the field about</a:t>
            </a:r>
            <a:r>
              <a:rPr lang="el-GR" sz="1200" dirty="0">
                <a:solidFill>
                  <a:prstClr val="black"/>
                </a:solidFill>
              </a:rPr>
              <a:t> proposed solutions and tools for the digital transition of </a:t>
            </a:r>
            <a:r>
              <a:rPr lang="el-GR" sz="1200" dirty="0" err="1">
                <a:solidFill>
                  <a:prstClr val="black"/>
                </a:solidFill>
              </a:rPr>
              <a:t>tourism</a:t>
            </a:r>
            <a:r>
              <a:rPr lang="el-GR" sz="1200" dirty="0">
                <a:solidFill>
                  <a:prstClr val="black"/>
                </a:solidFill>
              </a:rPr>
              <a:t> </a:t>
            </a:r>
            <a:r>
              <a:rPr lang="el-GR" sz="1200" dirty="0" err="1">
                <a:solidFill>
                  <a:prstClr val="black"/>
                </a:solidFill>
              </a:rPr>
              <a:t>businesses</a:t>
            </a:r>
            <a:r>
              <a:rPr lang="el-GR" sz="1200" dirty="0">
                <a:solidFill>
                  <a:prstClr val="black"/>
                </a:solidFill>
              </a:rPr>
              <a:t>.</a:t>
            </a:r>
          </a:p>
          <a:p>
            <a:pPr lvl="0" algn="just" rtl="0">
              <a:lnSpc>
                <a:spcPct val="150000"/>
              </a:lnSpc>
            </a:pPr>
            <a:endParaRPr lang="el-GR" sz="1200" dirty="0">
              <a:solidFill>
                <a:prstClr val="black"/>
              </a:solidFill>
            </a:endParaRPr>
          </a:p>
          <a:p>
            <a:pPr lvl="0" algn="just" rtl="0">
              <a:lnSpc>
                <a:spcPct val="150000"/>
              </a:lnSpc>
            </a:pPr>
            <a:r>
              <a:rPr lang="el-GR" sz="1200" dirty="0">
                <a:solidFill>
                  <a:prstClr val="black"/>
                </a:solidFill>
              </a:rPr>
              <a:t>In this context, all the current trends in the tourism sector were analyzed, the digital tools that tourist companies can use and </a:t>
            </a:r>
            <a:r>
              <a:rPr lang="en-US" sz="1200" dirty="0">
                <a:solidFill>
                  <a:prstClr val="black"/>
                </a:solidFill>
              </a:rPr>
              <a:t>the </a:t>
            </a:r>
            <a:r>
              <a:rPr lang="el-GR" sz="1200" dirty="0" err="1">
                <a:solidFill>
                  <a:prstClr val="black"/>
                </a:solidFill>
              </a:rPr>
              <a:t>available</a:t>
            </a:r>
            <a:r>
              <a:rPr lang="el-GR" sz="1200" dirty="0">
                <a:solidFill>
                  <a:prstClr val="black"/>
                </a:solidFill>
              </a:rPr>
              <a:t> financial programs for the</a:t>
            </a:r>
            <a:r>
              <a:rPr lang="en-US" sz="1200" dirty="0">
                <a:solidFill>
                  <a:prstClr val="black"/>
                </a:solidFill>
              </a:rPr>
              <a:t> </a:t>
            </a:r>
            <a:r>
              <a:rPr lang="el-GR" sz="1200" dirty="0" err="1">
                <a:solidFill>
                  <a:prstClr val="black"/>
                </a:solidFill>
              </a:rPr>
              <a:t>digitization</a:t>
            </a:r>
            <a:r>
              <a:rPr lang="en-US" sz="1200" dirty="0">
                <a:solidFill>
                  <a:prstClr val="black"/>
                </a:solidFill>
              </a:rPr>
              <a:t> </a:t>
            </a:r>
            <a:r>
              <a:rPr lang="el-GR" sz="1200" dirty="0">
                <a:solidFill>
                  <a:prstClr val="black"/>
                </a:solidFill>
              </a:rPr>
              <a:t>of </a:t>
            </a:r>
            <a:r>
              <a:rPr lang="el-GR" sz="1200" dirty="0" err="1">
                <a:solidFill>
                  <a:prstClr val="black"/>
                </a:solidFill>
              </a:rPr>
              <a:t>businesses</a:t>
            </a:r>
            <a:r>
              <a:rPr lang="en-US" sz="1200" dirty="0">
                <a:solidFill>
                  <a:prstClr val="black"/>
                </a:solidFill>
              </a:rPr>
              <a:t> were introduced to the participants</a:t>
            </a:r>
            <a:r>
              <a:rPr lang="el-GR" sz="1200" dirty="0">
                <a:solidFill>
                  <a:prstClr val="black"/>
                </a:solidFill>
              </a:rPr>
              <a:t>.</a:t>
            </a: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5833" y="7327900"/>
            <a:ext cx="5134778" cy="2884351"/>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28283" y="5525232"/>
            <a:ext cx="4532044" cy="2545778"/>
          </a:xfrm>
          <a:prstGeom prst="rect">
            <a:avLst/>
          </a:prstGeom>
        </p:spPr>
      </p:pic>
    </p:spTree>
    <p:extLst>
      <p:ext uri="{BB962C8B-B14F-4D97-AF65-F5344CB8AC3E}">
        <p14:creationId xmlns:p14="http://schemas.microsoft.com/office/powerpoint/2010/main" val="282670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625"/>
            <a:ext cx="7556501" cy="702971"/>
            <a:chOff x="0" y="0"/>
            <a:chExt cx="11544300" cy="1088475"/>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285" b="45285"/>
            <a:stretch>
              <a:fillRect/>
            </a:stretch>
          </p:blipFill>
          <p:spPr>
            <a:xfrm>
              <a:off x="0" y="0"/>
              <a:ext cx="11544300" cy="1088475"/>
            </a:xfrm>
            <a:prstGeom prst="rect">
              <a:avLst/>
            </a:prstGeom>
          </p:spPr>
        </p:pic>
        <p:sp>
          <p:nvSpPr>
            <p:cNvPr id="4" name="TextBox 4"/>
            <p:cNvSpPr txBox="1"/>
            <p:nvPr/>
          </p:nvSpPr>
          <p:spPr>
            <a:xfrm>
              <a:off x="2464451" y="700558"/>
              <a:ext cx="6617884" cy="258136"/>
            </a:xfrm>
            <a:prstGeom prst="rect">
              <a:avLst/>
            </a:prstGeom>
          </p:spPr>
          <p:txBody>
            <a:bodyPr lIns="0" tIns="0" rIns="0" bIns="0" rtlCol="0" anchor="t">
              <a:spAutoFit/>
            </a:bodyPr>
            <a:lstStyle/>
            <a:p>
              <a:pPr algn="ctr" rtl="0">
                <a:lnSpc>
                  <a:spcPts val="1342"/>
                </a:lnSpc>
              </a:pPr>
              <a:r>
                <a:rPr lang="el-GR" sz="871" spc="217" dirty="0">
                  <a:solidFill>
                    <a:srgbClr val="FFFFFF"/>
                  </a:solidFill>
                  <a:latin typeface="Montserrat Light"/>
                </a:rPr>
                <a:t>MARCH</a:t>
              </a:r>
              <a:r>
                <a:rPr lang="en-US" sz="871" spc="217" dirty="0">
                  <a:solidFill>
                    <a:srgbClr val="FFFFFF"/>
                  </a:solidFill>
                  <a:latin typeface="Montserrat Light"/>
                </a:rPr>
                <a:t>202</a:t>
              </a:r>
              <a:r>
                <a:rPr lang="el-GR" sz="871" spc="217" dirty="0">
                  <a:solidFill>
                    <a:srgbClr val="FFFFFF"/>
                  </a:solidFill>
                  <a:latin typeface="Montserrat Light"/>
                </a:rPr>
                <a:t>3</a:t>
              </a:r>
              <a:r>
                <a:rPr lang="en-US" sz="871" spc="217" dirty="0">
                  <a:solidFill>
                    <a:srgbClr val="FFFFFF"/>
                  </a:solidFill>
                  <a:latin typeface="Montserrat Light"/>
                </a:rPr>
                <a:t>| NEWSLETTER ISSUE 0</a:t>
              </a:r>
              <a:r>
                <a:rPr lang="el-GR" sz="871" spc="217" dirty="0">
                  <a:solidFill>
                    <a:srgbClr val="FFFFFF"/>
                  </a:solidFill>
                  <a:latin typeface="Montserrat Light"/>
                </a:rPr>
                <a:t>5</a:t>
              </a:r>
              <a:endParaRPr lang="en-US" sz="871" spc="217" dirty="0">
                <a:solidFill>
                  <a:srgbClr val="FFFFFF"/>
                </a:solidFill>
                <a:latin typeface="Montserrat Light"/>
              </a:endParaRPr>
            </a:p>
          </p:txBody>
        </p:sp>
      </p:grpSp>
      <p:grpSp>
        <p:nvGrpSpPr>
          <p:cNvPr id="11" name="Group 11"/>
          <p:cNvGrpSpPr/>
          <p:nvPr/>
        </p:nvGrpSpPr>
        <p:grpSpPr>
          <a:xfrm>
            <a:off x="215552" y="5611988"/>
            <a:ext cx="6754707" cy="2802006"/>
            <a:chOff x="-186167" y="-27733"/>
            <a:chExt cx="9215287" cy="4076874"/>
          </a:xfrm>
        </p:grpSpPr>
        <p:sp>
          <p:nvSpPr>
            <p:cNvPr id="12" name="TextBox 12"/>
            <p:cNvSpPr txBox="1"/>
            <p:nvPr/>
          </p:nvSpPr>
          <p:spPr>
            <a:xfrm>
              <a:off x="-186167" y="-27733"/>
              <a:ext cx="8728224" cy="565827"/>
            </a:xfrm>
            <a:prstGeom prst="rect">
              <a:avLst/>
            </a:prstGeom>
          </p:spPr>
          <p:txBody>
            <a:bodyPr wrap="square" lIns="0" tIns="0" rIns="0" bIns="0" rtlCol="0" anchor="t">
              <a:spAutoFit/>
            </a:bodyPr>
            <a:lstStyle/>
            <a:p>
              <a:pPr algn="l" rtl="0">
                <a:lnSpc>
                  <a:spcPts val="3163"/>
                </a:lnSpc>
              </a:pPr>
              <a:r>
                <a:rPr lang="el-GR" sz="2396" spc="47" dirty="0">
                  <a:solidFill>
                    <a:srgbClr val="3D3D3D"/>
                  </a:solidFill>
                </a:rPr>
                <a:t>Final meeting of the project partners</a:t>
              </a:r>
              <a:endParaRPr lang="en-US" sz="2396" spc="47" dirty="0">
                <a:solidFill>
                  <a:srgbClr val="3D3D3D"/>
                </a:solidFill>
              </a:endParaRPr>
            </a:p>
          </p:txBody>
        </p:sp>
        <p:sp>
          <p:nvSpPr>
            <p:cNvPr id="13" name="TextBox 13"/>
            <p:cNvSpPr txBox="1"/>
            <p:nvPr/>
          </p:nvSpPr>
          <p:spPr>
            <a:xfrm>
              <a:off x="-186167" y="914471"/>
              <a:ext cx="9215287" cy="3134670"/>
            </a:xfrm>
            <a:prstGeom prst="rect">
              <a:avLst/>
            </a:prstGeom>
          </p:spPr>
          <p:txBody>
            <a:bodyPr wrap="square" lIns="0" tIns="0" rIns="0" bIns="0" rtlCol="0" anchor="t">
              <a:spAutoFit/>
            </a:bodyPr>
            <a:lstStyle/>
            <a:p>
              <a:pPr algn="just" rtl="0">
                <a:lnSpc>
                  <a:spcPts val="1386"/>
                </a:lnSpc>
              </a:pPr>
              <a:r>
                <a:rPr lang="en-US" sz="1100" spc="44" dirty="0"/>
                <a:t>T</a:t>
              </a:r>
              <a:r>
                <a:rPr lang="el-GR" sz="1100" spc="44" dirty="0" err="1"/>
                <a:t>he</a:t>
              </a:r>
              <a:r>
                <a:rPr lang="el-GR" sz="1100" spc="44" dirty="0"/>
                <a:t> </a:t>
              </a:r>
              <a:r>
                <a:rPr lang="el-GR" sz="1100" spc="44" dirty="0" err="1"/>
                <a:t>next</a:t>
              </a:r>
              <a:r>
                <a:rPr lang="el-GR" sz="1100" spc="44" dirty="0"/>
                <a:t> </a:t>
              </a:r>
              <a:r>
                <a:rPr lang="el-GR" sz="1100" spc="44" dirty="0" err="1"/>
                <a:t>day</a:t>
              </a:r>
              <a:r>
                <a:rPr lang="en-US" sz="1100" spc="44" dirty="0"/>
                <a:t> after the Conference,</a:t>
              </a:r>
              <a:r>
                <a:rPr lang="el-GR" sz="1100" spc="44" dirty="0"/>
                <a:t> the final transnational meeting of the partners took place, where, among other things, </a:t>
              </a:r>
              <a:r>
                <a:rPr lang="en-US" sz="1100" spc="44" dirty="0"/>
                <a:t>were discussed </a:t>
              </a:r>
              <a:r>
                <a:rPr lang="el-GR" sz="1100" spc="44" dirty="0"/>
                <a:t>the progress of the project, the remaining steps and the expectations for the utilization of the </a:t>
              </a:r>
              <a:r>
                <a:rPr lang="el-GR" sz="1100" spc="44" dirty="0" err="1"/>
                <a:t>project's</a:t>
              </a:r>
              <a:r>
                <a:rPr lang="el-GR" sz="1100" spc="44" dirty="0"/>
                <a:t> </a:t>
              </a:r>
              <a:r>
                <a:rPr lang="el-GR" sz="1100" spc="44" dirty="0" err="1"/>
                <a:t>results</a:t>
              </a:r>
              <a:r>
                <a:rPr lang="el-GR" sz="1100" spc="44" dirty="0"/>
                <a:t>.</a:t>
              </a:r>
            </a:p>
            <a:p>
              <a:pPr algn="just" rtl="0">
                <a:lnSpc>
                  <a:spcPts val="1386"/>
                </a:lnSpc>
              </a:pPr>
              <a:r>
                <a:rPr lang="el-GR" sz="1100" spc="44" dirty="0"/>
                <a:t>The common conclusion of the </a:t>
              </a:r>
              <a:r>
                <a:rPr lang="el-GR" sz="1100" spc="44" dirty="0" err="1"/>
                <a:t>partners</a:t>
              </a:r>
              <a:r>
                <a:rPr lang="el-GR" sz="1100" spc="44" dirty="0"/>
                <a:t> </a:t>
              </a:r>
              <a:r>
                <a:rPr lang="en-US" sz="1100" spc="44" dirty="0"/>
                <a:t>was</a:t>
              </a:r>
              <a:r>
                <a:rPr lang="el-GR" sz="1100" spc="44" dirty="0"/>
                <a:t> that the existence of </a:t>
              </a:r>
              <a:r>
                <a:rPr lang="el-GR" sz="1100" spc="44" dirty="0" err="1"/>
                <a:t>an</a:t>
              </a:r>
              <a:r>
                <a:rPr lang="el-GR" sz="1100" spc="44" dirty="0"/>
                <a:t> </a:t>
              </a:r>
              <a:r>
                <a:rPr lang="en-US" sz="1100" spc="44" dirty="0" err="1"/>
                <a:t>dTour</a:t>
              </a:r>
              <a:r>
                <a:rPr lang="en-US" sz="1100" spc="44" dirty="0"/>
                <a:t> Consultants </a:t>
              </a:r>
              <a:r>
                <a:rPr lang="el-GR" sz="1100" spc="44" dirty="0" err="1"/>
                <a:t>can</a:t>
              </a:r>
              <a:r>
                <a:rPr lang="el-GR" sz="1100" spc="44" dirty="0"/>
                <a:t> play a particularly important role in the digital transformation of small and medium-sized tourism businesses that do not have the </a:t>
              </a:r>
              <a:r>
                <a:rPr lang="el-GR" sz="1100" spc="44" dirty="0" err="1"/>
                <a:t>resources</a:t>
              </a:r>
              <a:r>
                <a:rPr lang="en-US" sz="1100" spc="44" dirty="0"/>
                <a:t>, the </a:t>
              </a:r>
              <a:r>
                <a:rPr lang="el-GR" sz="1100" spc="44" dirty="0" err="1"/>
                <a:t>infrastructure</a:t>
              </a:r>
              <a:r>
                <a:rPr lang="en-US" sz="1100" spc="44" dirty="0"/>
                <a:t> and the know-how</a:t>
              </a:r>
              <a:r>
                <a:rPr lang="el-GR" sz="1100" spc="44" dirty="0"/>
                <a:t> that larger tourism </a:t>
              </a:r>
              <a:r>
                <a:rPr lang="el-GR" sz="1100" spc="44" dirty="0" err="1"/>
                <a:t>units</a:t>
              </a:r>
              <a:r>
                <a:rPr lang="el-GR" sz="1100" spc="44" dirty="0"/>
                <a:t> </a:t>
              </a:r>
              <a:r>
                <a:rPr lang="en-US" sz="1100" spc="44" dirty="0"/>
                <a:t>can afford to have</a:t>
              </a:r>
              <a:r>
                <a:rPr lang="el-GR" sz="1100" spc="44" dirty="0"/>
                <a:t>.</a:t>
              </a:r>
            </a:p>
            <a:p>
              <a:pPr algn="just" rtl="0">
                <a:lnSpc>
                  <a:spcPts val="1386"/>
                </a:lnSpc>
              </a:pPr>
              <a:r>
                <a:rPr lang="el-GR" sz="1100" spc="44" dirty="0"/>
                <a:t>So the existence of a </a:t>
              </a:r>
              <a:r>
                <a:rPr lang="en-US" sz="1100" spc="44" dirty="0"/>
                <a:t>dTour advisers </a:t>
              </a:r>
              <a:r>
                <a:rPr lang="el-GR" sz="1100" spc="44" dirty="0" err="1"/>
                <a:t>can</a:t>
              </a:r>
              <a:r>
                <a:rPr lang="el-GR" sz="1100" spc="44" dirty="0"/>
                <a:t> </a:t>
              </a:r>
              <a:r>
                <a:rPr lang="en-US" sz="1100" spc="44" dirty="0"/>
                <a:t>offer them the possibility to assist them in their digitization procedure by suggesting </a:t>
              </a:r>
              <a:r>
                <a:rPr lang="el-GR" sz="1100" spc="44" dirty="0" err="1"/>
                <a:t>smart</a:t>
              </a:r>
              <a:r>
                <a:rPr lang="el-GR" sz="1100" spc="44" dirty="0"/>
                <a:t> and economical digital solutions that will give added value to </a:t>
              </a:r>
              <a:r>
                <a:rPr lang="el-GR" sz="1100" spc="44" dirty="0" err="1"/>
                <a:t>their</a:t>
              </a:r>
              <a:r>
                <a:rPr lang="el-GR" sz="1100" spc="44" dirty="0"/>
                <a:t> </a:t>
              </a:r>
              <a:r>
                <a:rPr lang="el-GR" sz="1100" spc="44" dirty="0" err="1"/>
                <a:t>business</a:t>
              </a:r>
              <a:r>
                <a:rPr lang="en-US" sz="1100" spc="44" dirty="0"/>
                <a:t>. Unfortunately, going digital </a:t>
              </a:r>
              <a:r>
                <a:rPr lang="el-GR" sz="1100" spc="44" dirty="0"/>
                <a:t> is the only way to strengthen their competitive position and their survival in a highly competitive and constantly changing environment, such as that of Tourism.</a:t>
              </a:r>
              <a:endParaRPr lang="en-US" sz="1100" spc="44" dirty="0"/>
            </a:p>
            <a:p>
              <a:pPr algn="just" rtl="0">
                <a:lnSpc>
                  <a:spcPts val="1386"/>
                </a:lnSpc>
              </a:pPr>
              <a:endParaRPr lang="en-US" sz="1000" spc="44" dirty="0">
                <a:latin typeface="Montserrat Light"/>
              </a:endParaRPr>
            </a:p>
          </p:txBody>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535" r="36260" b="49749"/>
          <a:stretch>
            <a:fillRect/>
          </a:stretch>
        </p:blipFill>
        <p:spPr>
          <a:xfrm>
            <a:off x="215552" y="6043079"/>
            <a:ext cx="6859431" cy="77002"/>
          </a:xfrm>
          <a:prstGeom prst="rect">
            <a:avLst/>
          </a:prstGeom>
        </p:spPr>
      </p:pic>
      <p:grpSp>
        <p:nvGrpSpPr>
          <p:cNvPr id="17" name="Group 11">
            <a:extLst>
              <a:ext uri="{FF2B5EF4-FFF2-40B4-BE49-F238E27FC236}">
                <a16:creationId xmlns:a16="http://schemas.microsoft.com/office/drawing/2014/main" id="{877C6A4C-879B-446B-A1E3-F913435509E2}"/>
              </a:ext>
            </a:extLst>
          </p:cNvPr>
          <p:cNvGrpSpPr/>
          <p:nvPr/>
        </p:nvGrpSpPr>
        <p:grpSpPr>
          <a:xfrm>
            <a:off x="242540" y="8642930"/>
            <a:ext cx="6754707" cy="1343663"/>
            <a:chOff x="-15917" y="-28575"/>
            <a:chExt cx="9012215" cy="1388295"/>
          </a:xfrm>
        </p:grpSpPr>
        <p:sp>
          <p:nvSpPr>
            <p:cNvPr id="18" name="TextBox 12">
              <a:extLst>
                <a:ext uri="{FF2B5EF4-FFF2-40B4-BE49-F238E27FC236}">
                  <a16:creationId xmlns:a16="http://schemas.microsoft.com/office/drawing/2014/main" id="{06B56DED-1C24-449A-87ED-06C5C89AF338}"/>
                </a:ext>
              </a:extLst>
            </p:cNvPr>
            <p:cNvSpPr txBox="1"/>
            <p:nvPr/>
          </p:nvSpPr>
          <p:spPr>
            <a:xfrm>
              <a:off x="0" y="-28575"/>
              <a:ext cx="7748836" cy="401805"/>
            </a:xfrm>
            <a:prstGeom prst="rect">
              <a:avLst/>
            </a:prstGeom>
          </p:spPr>
          <p:txBody>
            <a:bodyPr wrap="square" lIns="0" tIns="0" rIns="0" bIns="0" rtlCol="0" anchor="t">
              <a:spAutoFit/>
            </a:bodyPr>
            <a:lstStyle/>
            <a:p>
              <a:pPr algn="l" rtl="0">
                <a:lnSpc>
                  <a:spcPts val="3163"/>
                </a:lnSpc>
              </a:pPr>
              <a:r>
                <a:rPr lang="en-US" sz="2396" spc="47" dirty="0">
                  <a:solidFill>
                    <a:srgbClr val="3D3D3D"/>
                  </a:solidFill>
                </a:rPr>
                <a:t>What </a:t>
              </a:r>
              <a:r>
                <a:rPr lang="el-GR" sz="2396" spc="47" dirty="0" err="1">
                  <a:solidFill>
                    <a:srgbClr val="3D3D3D"/>
                  </a:solidFill>
                </a:rPr>
                <a:t>follows</a:t>
              </a:r>
              <a:r>
                <a:rPr lang="el-GR" sz="2396" spc="47" dirty="0">
                  <a:solidFill>
                    <a:srgbClr val="3D3D3D"/>
                  </a:solidFill>
                </a:rPr>
                <a:t>;</a:t>
              </a:r>
              <a:endParaRPr lang="en-US" sz="2396" spc="47" dirty="0">
                <a:solidFill>
                  <a:srgbClr val="3D3D3D"/>
                </a:solidFill>
              </a:endParaRPr>
            </a:p>
          </p:txBody>
        </p:sp>
        <p:sp>
          <p:nvSpPr>
            <p:cNvPr id="19" name="TextBox 13">
              <a:extLst>
                <a:ext uri="{FF2B5EF4-FFF2-40B4-BE49-F238E27FC236}">
                  <a16:creationId xmlns:a16="http://schemas.microsoft.com/office/drawing/2014/main" id="{A2118E3C-372F-4FCF-98E0-13375F9962CF}"/>
                </a:ext>
              </a:extLst>
            </p:cNvPr>
            <p:cNvSpPr txBox="1"/>
            <p:nvPr/>
          </p:nvSpPr>
          <p:spPr>
            <a:xfrm>
              <a:off x="-15917" y="803220"/>
              <a:ext cx="9012215" cy="556500"/>
            </a:xfrm>
            <a:prstGeom prst="rect">
              <a:avLst/>
            </a:prstGeom>
          </p:spPr>
          <p:txBody>
            <a:bodyPr wrap="square" lIns="0" tIns="0" rIns="0" bIns="0" rtlCol="0" anchor="t">
              <a:spAutoFit/>
            </a:bodyPr>
            <a:lstStyle/>
            <a:p>
              <a:pPr algn="l" rtl="0">
                <a:lnSpc>
                  <a:spcPts val="1386"/>
                </a:lnSpc>
              </a:pPr>
              <a:r>
                <a:rPr lang="en-US" sz="1100" spc="44" dirty="0"/>
                <a:t>We continue to work together on the project. If you need more information or decide </a:t>
              </a:r>
              <a:r>
                <a:rPr lang="el-GR" sz="1100" spc="44" dirty="0" err="1"/>
                <a:t>to</a:t>
              </a:r>
              <a:r>
                <a:rPr lang="en-US" sz="1100" spc="44" dirty="0"/>
                <a:t> </a:t>
              </a:r>
              <a:r>
                <a:rPr lang="el-GR" sz="1100" spc="44" dirty="0" err="1"/>
                <a:t>train</a:t>
              </a:r>
              <a:r>
                <a:rPr lang="el-GR" sz="1100" spc="44" dirty="0"/>
                <a:t> </a:t>
              </a:r>
              <a:r>
                <a:rPr lang="el-GR" sz="1100" spc="44" dirty="0" err="1"/>
                <a:t>yourself</a:t>
              </a:r>
              <a:r>
                <a:rPr lang="en-US" sz="1100" spc="44" dirty="0"/>
                <a:t> </a:t>
              </a:r>
              <a:r>
                <a:rPr lang="el-GR" sz="1100" spc="44" dirty="0"/>
                <a:t>and be </a:t>
              </a:r>
              <a:r>
                <a:rPr lang="el-GR" sz="1100" spc="44" dirty="0" err="1"/>
                <a:t>certified</a:t>
              </a:r>
              <a:r>
                <a:rPr lang="el-GR" sz="1100" spc="44" dirty="0"/>
                <a:t> </a:t>
              </a:r>
              <a:r>
                <a:rPr lang="el-GR" sz="1100" spc="44" dirty="0" err="1"/>
                <a:t>as</a:t>
              </a:r>
              <a:r>
                <a:rPr lang="en-US" sz="1100" spc="44" dirty="0"/>
                <a:t> </a:t>
              </a:r>
              <a:r>
                <a:rPr lang="en-US" sz="1100" spc="44" dirty="0" err="1"/>
                <a:t>dTour</a:t>
              </a:r>
              <a:r>
                <a:rPr lang="en-US" sz="1100" spc="44" dirty="0"/>
                <a:t> </a:t>
              </a:r>
              <a:r>
                <a:rPr lang="el-GR" sz="1100" spc="44" dirty="0" err="1"/>
                <a:t>Advice</a:t>
              </a:r>
              <a:r>
                <a:rPr lang="en-US" sz="1100" spc="44" dirty="0"/>
                <a:t>r you can contact the</a:t>
              </a:r>
              <a:r>
                <a:rPr lang="el-GR" sz="1100" spc="44" dirty="0"/>
                <a:t> </a:t>
              </a:r>
              <a:r>
                <a:rPr lang="el-GR" sz="1100" spc="44" dirty="0" err="1"/>
                <a:t>project</a:t>
              </a:r>
              <a:r>
                <a:rPr lang="el-GR" sz="1100" spc="44" dirty="0"/>
                <a:t> </a:t>
              </a:r>
              <a:r>
                <a:rPr lang="el-GR" sz="1100" spc="44" dirty="0" err="1"/>
                <a:t>partners</a:t>
              </a:r>
              <a:r>
                <a:rPr lang="en-US" sz="1100" spc="44" dirty="0"/>
                <a:t> who can be found </a:t>
              </a:r>
              <a:r>
                <a:rPr lang="el-GR" sz="1100" spc="44" dirty="0" err="1"/>
                <a:t>at</a:t>
              </a:r>
              <a:r>
                <a:rPr lang="en-US" sz="1100" spc="44" dirty="0"/>
                <a:t> our website </a:t>
              </a:r>
              <a:r>
                <a:rPr lang="en-US" sz="1100" spc="44" dirty="0">
                  <a:hlinkClick r:id="rId5"/>
                </a:rPr>
                <a:t>https://dtour.projectlibrary.eu/en/and</a:t>
              </a:r>
              <a:r>
                <a:rPr lang="en-US" sz="1100" spc="44" dirty="0"/>
                <a:t> on </a:t>
              </a:r>
              <a:r>
                <a:rPr lang="en-US" sz="1100" spc="44" dirty="0" err="1"/>
                <a:t>dTour</a:t>
              </a:r>
              <a:r>
                <a:rPr lang="en-US" sz="1100" spc="44" dirty="0"/>
                <a:t> Facebook profile page @dTourEU</a:t>
              </a:r>
              <a:r>
                <a:rPr lang="el-GR" sz="1100" spc="44" dirty="0">
                  <a:solidFill>
                    <a:srgbClr val="3D3D3D"/>
                  </a:solidFill>
                </a:rPr>
                <a:t>.</a:t>
              </a:r>
              <a:endParaRPr lang="en-US" sz="1100" spc="44" dirty="0">
                <a:solidFill>
                  <a:srgbClr val="3D3D3D"/>
                </a:solidFill>
              </a:endParaRPr>
            </a:p>
          </p:txBody>
        </p:sp>
      </p:grpSp>
      <p:pic>
        <p:nvPicPr>
          <p:cNvPr id="20" name="Picture 14">
            <a:extLst>
              <a:ext uri="{FF2B5EF4-FFF2-40B4-BE49-F238E27FC236}">
                <a16:creationId xmlns:a16="http://schemas.microsoft.com/office/drawing/2014/main" id="{F9A0D11C-99AA-49BD-AB4C-D3C7BA3F4C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535" r="36260" b="49749"/>
          <a:stretch>
            <a:fillRect/>
          </a:stretch>
        </p:blipFill>
        <p:spPr>
          <a:xfrm>
            <a:off x="190177" y="9171295"/>
            <a:ext cx="4074349" cy="45737"/>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0177" y="509500"/>
            <a:ext cx="6976608" cy="3924342"/>
          </a:xfrm>
          <a:prstGeom prst="rect">
            <a:avLst/>
          </a:prstGeom>
        </p:spPr>
      </p:pic>
    </p:spTree>
    <p:extLst>
      <p:ext uri="{BB962C8B-B14F-4D97-AF65-F5344CB8AC3E}">
        <p14:creationId xmlns:p14="http://schemas.microsoft.com/office/powerpoint/2010/main" val="49791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428625"/>
            <a:ext cx="7556500" cy="809502"/>
            <a:chOff x="0" y="0"/>
            <a:chExt cx="11544300" cy="1088475"/>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285" b="45285"/>
            <a:stretch>
              <a:fillRect/>
            </a:stretch>
          </p:blipFill>
          <p:spPr>
            <a:xfrm>
              <a:off x="0" y="0"/>
              <a:ext cx="11544300" cy="1088475"/>
            </a:xfrm>
            <a:prstGeom prst="rect">
              <a:avLst/>
            </a:prstGeom>
          </p:spPr>
        </p:pic>
        <p:sp>
          <p:nvSpPr>
            <p:cNvPr id="4" name="TextBox 4"/>
            <p:cNvSpPr txBox="1"/>
            <p:nvPr/>
          </p:nvSpPr>
          <p:spPr>
            <a:xfrm>
              <a:off x="2464450" y="700558"/>
              <a:ext cx="6617884" cy="224165"/>
            </a:xfrm>
            <a:prstGeom prst="rect">
              <a:avLst/>
            </a:prstGeom>
          </p:spPr>
          <p:txBody>
            <a:bodyPr lIns="0" tIns="0" rIns="0" bIns="0" rtlCol="0" anchor="t">
              <a:spAutoFit/>
            </a:bodyPr>
            <a:lstStyle/>
            <a:p>
              <a:pPr algn="ctr" rtl="0">
                <a:lnSpc>
                  <a:spcPts val="1342"/>
                </a:lnSpc>
              </a:pPr>
              <a:r>
                <a:rPr lang="en-US" sz="871" spc="217" dirty="0">
                  <a:solidFill>
                    <a:srgbClr val="FFFFFF"/>
                  </a:solidFill>
                  <a:latin typeface="Montserrat Light"/>
                </a:rPr>
                <a:t>MARCH 202</a:t>
              </a:r>
              <a:r>
                <a:rPr lang="el-GR" sz="871" spc="217" dirty="0">
                  <a:solidFill>
                    <a:srgbClr val="FFFFFF"/>
                  </a:solidFill>
                  <a:latin typeface="Montserrat Light"/>
                </a:rPr>
                <a:t>3</a:t>
              </a:r>
              <a:r>
                <a:rPr lang="en-US" sz="871" spc="217" dirty="0">
                  <a:solidFill>
                    <a:srgbClr val="FFFFFF"/>
                  </a:solidFill>
                  <a:latin typeface="Montserrat Light"/>
                </a:rPr>
                <a:t>| NEWSLETTER ISSUE 0</a:t>
              </a:r>
              <a:r>
                <a:rPr lang="el-GR" sz="871" spc="217" dirty="0">
                  <a:solidFill>
                    <a:srgbClr val="FFFFFF"/>
                  </a:solidFill>
                  <a:latin typeface="Montserrat Light"/>
                </a:rPr>
                <a:t>5</a:t>
              </a:r>
              <a:endParaRPr lang="en-US" sz="871" spc="217" dirty="0">
                <a:solidFill>
                  <a:srgbClr val="FFFFFF"/>
                </a:solidFill>
                <a:latin typeface="Montserrat Light"/>
              </a:endParaRPr>
            </a:p>
          </p:txBody>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535" r="36260" b="49749"/>
          <a:stretch>
            <a:fillRect/>
          </a:stretch>
        </p:blipFill>
        <p:spPr>
          <a:xfrm>
            <a:off x="447675" y="1324724"/>
            <a:ext cx="4242474" cy="47625"/>
          </a:xfrm>
          <a:prstGeom prst="rect">
            <a:avLst/>
          </a:prstGeom>
        </p:spPr>
      </p:pic>
      <p:pic>
        <p:nvPicPr>
          <p:cNvPr id="6" name="Picture 6">
            <a:hlinkClick r:id="rId5"/>
          </p:cNvPr>
          <p:cNvPicPr>
            <a:picLocks noChangeAspect="1"/>
          </p:cNvPicPr>
          <p:nvPr/>
        </p:nvPicPr>
        <p:blipFill>
          <a:blip r:embed="rId6"/>
          <a:srcRect/>
          <a:stretch>
            <a:fillRect/>
          </a:stretch>
        </p:blipFill>
        <p:spPr>
          <a:xfrm>
            <a:off x="5237171" y="8692790"/>
            <a:ext cx="1473921" cy="781502"/>
          </a:xfrm>
          <a:prstGeom prst="rect">
            <a:avLst/>
          </a:prstGeom>
        </p:spPr>
      </p:pic>
      <p:pic>
        <p:nvPicPr>
          <p:cNvPr id="7" name="Picture 7">
            <a:hlinkClick r:id="rId7"/>
          </p:cNvPr>
          <p:cNvPicPr>
            <a:picLocks noChangeAspect="1"/>
          </p:cNvPicPr>
          <p:nvPr/>
        </p:nvPicPr>
        <p:blipFill>
          <a:blip r:embed="rId8"/>
          <a:srcRect/>
          <a:stretch>
            <a:fillRect/>
          </a:stretch>
        </p:blipFill>
        <p:spPr>
          <a:xfrm>
            <a:off x="5493331" y="5598031"/>
            <a:ext cx="1256719" cy="1106955"/>
          </a:xfrm>
          <a:prstGeom prst="rect">
            <a:avLst/>
          </a:prstGeom>
        </p:spPr>
      </p:pic>
      <p:pic>
        <p:nvPicPr>
          <p:cNvPr id="8" name="Picture 8">
            <a:hlinkClick r:id="rId9"/>
          </p:cNvPr>
          <p:cNvPicPr>
            <a:picLocks noChangeAspect="1"/>
          </p:cNvPicPr>
          <p:nvPr/>
        </p:nvPicPr>
        <p:blipFill>
          <a:blip r:embed="rId10"/>
          <a:srcRect/>
          <a:stretch>
            <a:fillRect/>
          </a:stretch>
        </p:blipFill>
        <p:spPr>
          <a:xfrm>
            <a:off x="4010015" y="5566730"/>
            <a:ext cx="1013818" cy="1143942"/>
          </a:xfrm>
          <a:prstGeom prst="rect">
            <a:avLst/>
          </a:prstGeom>
        </p:spPr>
      </p:pic>
      <p:pic>
        <p:nvPicPr>
          <p:cNvPr id="9" name="Picture 9">
            <a:hlinkClick r:id="rId11"/>
          </p:cNvPr>
          <p:cNvPicPr>
            <a:picLocks noChangeAspect="1"/>
          </p:cNvPicPr>
          <p:nvPr/>
        </p:nvPicPr>
        <p:blipFill>
          <a:blip r:embed="rId12"/>
          <a:srcRect/>
          <a:stretch>
            <a:fillRect/>
          </a:stretch>
        </p:blipFill>
        <p:spPr>
          <a:xfrm>
            <a:off x="2974996" y="8222213"/>
            <a:ext cx="1606508" cy="341344"/>
          </a:xfrm>
          <a:prstGeom prst="rect">
            <a:avLst/>
          </a:prstGeom>
        </p:spPr>
      </p:pic>
      <p:pic>
        <p:nvPicPr>
          <p:cNvPr id="10" name="Picture 10">
            <a:hlinkClick r:id="rId13"/>
          </p:cNvPr>
          <p:cNvPicPr>
            <a:picLocks noChangeAspect="1"/>
          </p:cNvPicPr>
          <p:nvPr/>
        </p:nvPicPr>
        <p:blipFill>
          <a:blip r:embed="rId14"/>
          <a:srcRect/>
          <a:stretch>
            <a:fillRect/>
          </a:stretch>
        </p:blipFill>
        <p:spPr>
          <a:xfrm>
            <a:off x="3032412" y="2617183"/>
            <a:ext cx="1769549" cy="1538739"/>
          </a:xfrm>
          <a:prstGeom prst="rect">
            <a:avLst/>
          </a:prstGeom>
        </p:spPr>
      </p:pic>
      <p:pic>
        <p:nvPicPr>
          <p:cNvPr id="11" name="Picture 11">
            <a:hlinkClick r:id="rId15"/>
          </p:cNvPr>
          <p:cNvPicPr>
            <a:picLocks noChangeAspect="1"/>
          </p:cNvPicPr>
          <p:nvPr/>
        </p:nvPicPr>
        <p:blipFill>
          <a:blip r:embed="rId16"/>
          <a:srcRect/>
          <a:stretch>
            <a:fillRect/>
          </a:stretch>
        </p:blipFill>
        <p:spPr>
          <a:xfrm>
            <a:off x="2828288" y="5528287"/>
            <a:ext cx="785945" cy="1149462"/>
          </a:xfrm>
          <a:prstGeom prst="rect">
            <a:avLst/>
          </a:prstGeom>
        </p:spPr>
      </p:pic>
      <p:pic>
        <p:nvPicPr>
          <p:cNvPr id="13" name="Picture 13">
            <a:hlinkClick r:id="rId17"/>
          </p:cNvPr>
          <p:cNvPicPr>
            <a:picLocks noChangeAspect="1"/>
          </p:cNvPicPr>
          <p:nvPr/>
        </p:nvPicPr>
        <p:blipFill>
          <a:blip r:embed="rId18"/>
          <a:srcRect/>
          <a:stretch>
            <a:fillRect/>
          </a:stretch>
        </p:blipFill>
        <p:spPr>
          <a:xfrm>
            <a:off x="2930474" y="7055122"/>
            <a:ext cx="1878951" cy="932430"/>
          </a:xfrm>
          <a:prstGeom prst="rect">
            <a:avLst/>
          </a:prstGeom>
        </p:spPr>
      </p:pic>
      <p:grpSp>
        <p:nvGrpSpPr>
          <p:cNvPr id="14" name="Group 14"/>
          <p:cNvGrpSpPr/>
          <p:nvPr/>
        </p:nvGrpSpPr>
        <p:grpSpPr>
          <a:xfrm>
            <a:off x="438376" y="2678046"/>
            <a:ext cx="2121237" cy="1574022"/>
            <a:chOff x="0" y="0"/>
            <a:chExt cx="2828316" cy="1724392"/>
          </a:xfrm>
        </p:grpSpPr>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732" b="27263"/>
            <a:stretch>
              <a:fillRect/>
            </a:stretch>
          </p:blipFill>
          <p:spPr>
            <a:xfrm>
              <a:off x="0" y="0"/>
              <a:ext cx="2828316" cy="1612252"/>
            </a:xfrm>
            <a:prstGeom prst="rect">
              <a:avLst/>
            </a:prstGeom>
          </p:spPr>
        </p:pic>
        <p:sp>
          <p:nvSpPr>
            <p:cNvPr id="16" name="TextBox 16"/>
            <p:cNvSpPr txBox="1"/>
            <p:nvPr/>
          </p:nvSpPr>
          <p:spPr>
            <a:xfrm>
              <a:off x="175595" y="216029"/>
              <a:ext cx="2477281" cy="1508363"/>
            </a:xfrm>
            <a:prstGeom prst="rect">
              <a:avLst/>
            </a:prstGeom>
          </p:spPr>
          <p:txBody>
            <a:bodyPr lIns="0" tIns="0" rIns="0" bIns="0" rtlCol="0" anchor="t">
              <a:spAutoFit/>
            </a:bodyPr>
            <a:lstStyle/>
            <a:p>
              <a:pPr algn="l" rtl="0">
                <a:lnSpc>
                  <a:spcPts val="1804"/>
                </a:lnSpc>
              </a:pPr>
              <a:r>
                <a:rPr lang="en-US" sz="1100" spc="54" dirty="0">
                  <a:solidFill>
                    <a:srgbClr val="FFFFFF"/>
                  </a:solidFill>
                  <a:latin typeface="Montserrat Light Bold"/>
                </a:rPr>
                <a:t>COORDINATOR:</a:t>
              </a:r>
            </a:p>
            <a:p>
              <a:pPr algn="l" rtl="0">
                <a:lnSpc>
                  <a:spcPts val="1804"/>
                </a:lnSpc>
              </a:pPr>
              <a:endParaRPr lang="en-US" sz="1100" spc="54" dirty="0">
                <a:solidFill>
                  <a:srgbClr val="FFFFFF"/>
                </a:solidFill>
                <a:latin typeface="Montserrat Light Bold"/>
              </a:endParaRPr>
            </a:p>
            <a:p>
              <a:pPr algn="l" rtl="0">
                <a:lnSpc>
                  <a:spcPts val="1804"/>
                </a:lnSpc>
              </a:pPr>
              <a:r>
                <a:rPr lang="en-US" sz="1100" spc="54" dirty="0">
                  <a:solidFill>
                    <a:srgbClr val="FFFFFF"/>
                  </a:solidFill>
                  <a:latin typeface="Montserrat Light"/>
                </a:rPr>
                <a:t>DIMITRA EDUCATIONAL ORGANIZATION (GREECE)</a:t>
              </a:r>
            </a:p>
          </p:txBody>
        </p:sp>
      </p:grpSp>
      <p:grpSp>
        <p:nvGrpSpPr>
          <p:cNvPr id="17" name="Group 17"/>
          <p:cNvGrpSpPr/>
          <p:nvPr/>
        </p:nvGrpSpPr>
        <p:grpSpPr>
          <a:xfrm>
            <a:off x="438376" y="4252068"/>
            <a:ext cx="2121237" cy="4778670"/>
            <a:chOff x="0" y="0"/>
            <a:chExt cx="2828316" cy="6371561"/>
          </a:xfrm>
        </p:grpSpPr>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9769" r="29769" b="11530"/>
            <a:stretch>
              <a:fillRect/>
            </a:stretch>
          </p:blipFill>
          <p:spPr>
            <a:xfrm>
              <a:off x="0" y="0"/>
              <a:ext cx="2828316" cy="6184253"/>
            </a:xfrm>
            <a:prstGeom prst="rect">
              <a:avLst/>
            </a:prstGeom>
          </p:spPr>
        </p:pic>
        <p:sp>
          <p:nvSpPr>
            <p:cNvPr id="19" name="TextBox 19"/>
            <p:cNvSpPr txBox="1"/>
            <p:nvPr/>
          </p:nvSpPr>
          <p:spPr>
            <a:xfrm>
              <a:off x="175595" y="216029"/>
              <a:ext cx="2477281" cy="6155532"/>
            </a:xfrm>
            <a:prstGeom prst="rect">
              <a:avLst/>
            </a:prstGeom>
          </p:spPr>
          <p:txBody>
            <a:bodyPr lIns="0" tIns="0" rIns="0" bIns="0" rtlCol="0" anchor="t">
              <a:spAutoFit/>
            </a:bodyPr>
            <a:lstStyle/>
            <a:p>
              <a:pPr algn="l" rtl="0">
                <a:lnSpc>
                  <a:spcPts val="1804"/>
                </a:lnSpc>
              </a:pPr>
              <a:r>
                <a:rPr lang="en-US" sz="1100" spc="54" dirty="0">
                  <a:solidFill>
                    <a:srgbClr val="FFFFFF"/>
                  </a:solidFill>
                  <a:latin typeface="Montserrat Light Bold"/>
                </a:rPr>
                <a:t>COLLABORATORS:</a:t>
              </a:r>
              <a:r>
                <a:rPr lang="en-US" sz="1100" spc="54" dirty="0">
                  <a:solidFill>
                    <a:srgbClr val="FFFFFF"/>
                  </a:solidFill>
                  <a:latin typeface="Montserrat Light"/>
                </a:rPr>
                <a:t> </a:t>
              </a:r>
            </a:p>
            <a:p>
              <a:pPr algn="l" rtl="0">
                <a:lnSpc>
                  <a:spcPts val="1804"/>
                </a:lnSpc>
              </a:pPr>
              <a:endParaRPr lang="en-US" sz="1100" spc="54" dirty="0">
                <a:solidFill>
                  <a:srgbClr val="FFFFFF"/>
                </a:solidFill>
                <a:latin typeface="Montserrat Light"/>
              </a:endParaRPr>
            </a:p>
            <a:p>
              <a:pPr algn="l" rtl="0">
                <a:lnSpc>
                  <a:spcPts val="1804"/>
                </a:lnSpc>
              </a:pPr>
              <a:endParaRPr lang="en-US" sz="1100" spc="54" dirty="0">
                <a:solidFill>
                  <a:srgbClr val="FFFFFF"/>
                </a:solidFill>
                <a:latin typeface="Montserrat Light"/>
              </a:endParaRPr>
            </a:p>
            <a:p>
              <a:pPr algn="l" rtl="0">
                <a:lnSpc>
                  <a:spcPts val="1804"/>
                </a:lnSpc>
              </a:pPr>
              <a:r>
                <a:rPr lang="en-US" sz="1100" spc="55" dirty="0">
                  <a:solidFill>
                    <a:srgbClr val="FFFFFF"/>
                  </a:solidFill>
                  <a:latin typeface="Montserrat Light"/>
                </a:rPr>
                <a:t>MMC MANAGEMENT CENTER (CYPRUS)</a:t>
              </a:r>
            </a:p>
            <a:p>
              <a:pPr algn="l" rtl="0">
                <a:lnSpc>
                  <a:spcPts val="1804"/>
                </a:lnSpc>
              </a:pPr>
              <a:endParaRPr lang="en-US" sz="1100" spc="55" dirty="0">
                <a:solidFill>
                  <a:srgbClr val="FFFFFF"/>
                </a:solidFill>
                <a:latin typeface="Montserrat Light"/>
              </a:endParaRPr>
            </a:p>
            <a:p>
              <a:pPr algn="l" rtl="0">
                <a:lnSpc>
                  <a:spcPts val="1804"/>
                </a:lnSpc>
              </a:pPr>
              <a:r>
                <a:rPr lang="en-US" sz="1100" spc="55" dirty="0">
                  <a:solidFill>
                    <a:srgbClr val="FFFFFF"/>
                  </a:solidFill>
                  <a:latin typeface="Montserrat Light"/>
                </a:rPr>
                <a:t>LARNACA TOURIST BOARD</a:t>
              </a:r>
              <a:r>
                <a:rPr lang="el-GR" sz="1100" spc="55" dirty="0">
                  <a:solidFill>
                    <a:srgbClr val="FFFFFF"/>
                  </a:solidFill>
                  <a:latin typeface="Montserrat Light"/>
                </a:rPr>
                <a:t>S</a:t>
              </a:r>
              <a:r>
                <a:rPr lang="en-US" sz="1100" spc="55" dirty="0">
                  <a:solidFill>
                    <a:srgbClr val="FFFFFF"/>
                  </a:solidFill>
                  <a:latin typeface="Montserrat Light"/>
                </a:rPr>
                <a:t>(CYPRUS)</a:t>
              </a:r>
            </a:p>
            <a:p>
              <a:pPr algn="l" rtl="0">
                <a:lnSpc>
                  <a:spcPts val="1804"/>
                </a:lnSpc>
              </a:pPr>
              <a:endParaRPr lang="en-US" sz="1100" spc="55" dirty="0">
                <a:solidFill>
                  <a:srgbClr val="FFFFFF"/>
                </a:solidFill>
                <a:latin typeface="Montserrat Light"/>
              </a:endParaRPr>
            </a:p>
            <a:p>
              <a:pPr algn="l" rtl="0">
                <a:lnSpc>
                  <a:spcPts val="1804"/>
                </a:lnSpc>
              </a:pPr>
              <a:r>
                <a:rPr lang="en-US" sz="1100" spc="55" dirty="0">
                  <a:solidFill>
                    <a:srgbClr val="FFFFFF"/>
                  </a:solidFill>
                  <a:latin typeface="Montserrat Light"/>
                </a:rPr>
                <a:t>ACTA (GREECE)</a:t>
              </a:r>
            </a:p>
            <a:p>
              <a:pPr algn="l" rtl="0">
                <a:lnSpc>
                  <a:spcPts val="1804"/>
                </a:lnSpc>
              </a:pPr>
              <a:endParaRPr lang="en-US" sz="1100" spc="55" dirty="0">
                <a:solidFill>
                  <a:srgbClr val="FFFFFF"/>
                </a:solidFill>
                <a:latin typeface="Montserrat Light"/>
              </a:endParaRPr>
            </a:p>
            <a:p>
              <a:pPr algn="l" rtl="0">
                <a:lnSpc>
                  <a:spcPts val="1804"/>
                </a:lnSpc>
              </a:pPr>
              <a:r>
                <a:rPr lang="en-US" sz="1100" spc="55" dirty="0">
                  <a:solidFill>
                    <a:srgbClr val="FFFFFF"/>
                  </a:solidFill>
                  <a:latin typeface="Montserrat Light"/>
                </a:rPr>
                <a:t>CHAMBER OF MAGNISSIA (GREECE)</a:t>
              </a:r>
            </a:p>
            <a:p>
              <a:pPr algn="l" rtl="0">
                <a:lnSpc>
                  <a:spcPts val="1804"/>
                </a:lnSpc>
              </a:pPr>
              <a:endParaRPr lang="en-US" sz="1100" spc="55" dirty="0">
                <a:solidFill>
                  <a:srgbClr val="FFFFFF"/>
                </a:solidFill>
                <a:latin typeface="Montserrat Light"/>
              </a:endParaRPr>
            </a:p>
            <a:p>
              <a:pPr algn="l" rtl="0">
                <a:lnSpc>
                  <a:spcPts val="1804"/>
                </a:lnSpc>
              </a:pPr>
              <a:r>
                <a:rPr lang="en-US" sz="1100" spc="55" dirty="0">
                  <a:solidFill>
                    <a:srgbClr val="FFFFFF"/>
                  </a:solidFill>
                  <a:latin typeface="Montserrat Light"/>
                </a:rPr>
                <a:t>RINOVA LTD (UK)</a:t>
              </a:r>
            </a:p>
            <a:p>
              <a:pPr algn="l" rtl="0">
                <a:lnSpc>
                  <a:spcPts val="1804"/>
                </a:lnSpc>
              </a:pPr>
              <a:endParaRPr lang="en-US" sz="1100" spc="55" dirty="0">
                <a:solidFill>
                  <a:srgbClr val="FFFFFF"/>
                </a:solidFill>
                <a:latin typeface="Montserrat Light"/>
              </a:endParaRPr>
            </a:p>
            <a:p>
              <a:pPr algn="l" rtl="0">
                <a:lnSpc>
                  <a:spcPts val="1804"/>
                </a:lnSpc>
              </a:pPr>
              <a:r>
                <a:rPr lang="en-US" sz="1100" spc="55" dirty="0">
                  <a:solidFill>
                    <a:srgbClr val="FFFFFF"/>
                  </a:solidFill>
                  <a:latin typeface="Montserrat Light"/>
                </a:rPr>
                <a:t>FOLKUNIVERSITETET (SWEDEN)</a:t>
              </a:r>
            </a:p>
            <a:p>
              <a:pPr algn="l" rtl="0">
                <a:lnSpc>
                  <a:spcPts val="1804"/>
                </a:lnSpc>
              </a:pPr>
              <a:endParaRPr lang="en-US" sz="1100" spc="55" dirty="0">
                <a:solidFill>
                  <a:srgbClr val="FFFFFF"/>
                </a:solidFill>
                <a:latin typeface="Montserrat Light"/>
              </a:endParaRPr>
            </a:p>
          </p:txBody>
        </p:sp>
      </p:grpSp>
      <p:pic>
        <p:nvPicPr>
          <p:cNvPr id="20" name="Picture 20">
            <a:hlinkClick r:id="rId21"/>
          </p:cNvPr>
          <p:cNvPicPr>
            <a:picLocks noChangeAspect="1"/>
          </p:cNvPicPr>
          <p:nvPr/>
        </p:nvPicPr>
        <p:blipFill>
          <a:blip r:embed="rId22"/>
          <a:srcRect/>
          <a:stretch>
            <a:fillRect/>
          </a:stretch>
        </p:blipFill>
        <p:spPr>
          <a:xfrm>
            <a:off x="2851656" y="4722788"/>
            <a:ext cx="2349632" cy="385731"/>
          </a:xfrm>
          <a:prstGeom prst="rect">
            <a:avLst/>
          </a:prstGeom>
        </p:spPr>
      </p:pic>
      <p:pic>
        <p:nvPicPr>
          <p:cNvPr id="21" name="Picture 21"/>
          <p:cNvPicPr>
            <a:picLocks noChangeAspect="1"/>
          </p:cNvPicPr>
          <p:nvPr/>
        </p:nvPicPr>
        <p:blipFill>
          <a:blip r:embed="rId23"/>
          <a:srcRect/>
          <a:stretch>
            <a:fillRect/>
          </a:stretch>
        </p:blipFill>
        <p:spPr>
          <a:xfrm>
            <a:off x="438377" y="9622440"/>
            <a:ext cx="1785246" cy="388291"/>
          </a:xfrm>
          <a:prstGeom prst="rect">
            <a:avLst/>
          </a:prstGeom>
        </p:spPr>
      </p:pic>
      <p:pic>
        <p:nvPicPr>
          <p:cNvPr id="22" name="Picture 22"/>
          <p:cNvPicPr>
            <a:picLocks noChangeAspect="1"/>
          </p:cNvPicPr>
          <p:nvPr/>
        </p:nvPicPr>
        <p:blipFill>
          <a:blip r:embed="rId24"/>
          <a:srcRect/>
          <a:stretch>
            <a:fillRect/>
          </a:stretch>
        </p:blipFill>
        <p:spPr>
          <a:xfrm>
            <a:off x="3949007" y="9479978"/>
            <a:ext cx="2877783" cy="569233"/>
          </a:xfrm>
          <a:prstGeom prst="rect">
            <a:avLst/>
          </a:prstGeom>
        </p:spPr>
      </p:pic>
      <p:sp>
        <p:nvSpPr>
          <p:cNvPr id="23" name="TextBox 23"/>
          <p:cNvSpPr txBox="1"/>
          <p:nvPr/>
        </p:nvSpPr>
        <p:spPr>
          <a:xfrm>
            <a:off x="447675" y="824188"/>
            <a:ext cx="4286250" cy="388290"/>
          </a:xfrm>
          <a:prstGeom prst="rect">
            <a:avLst/>
          </a:prstGeom>
        </p:spPr>
        <p:txBody>
          <a:bodyPr lIns="0" tIns="0" rIns="0" bIns="0" rtlCol="0" anchor="t">
            <a:spAutoFit/>
          </a:bodyPr>
          <a:lstStyle/>
          <a:p>
            <a:pPr algn="l" rtl="0">
              <a:lnSpc>
                <a:spcPts val="3163"/>
              </a:lnSpc>
            </a:pPr>
            <a:r>
              <a:rPr lang="en-US" sz="2396" spc="47" dirty="0">
                <a:solidFill>
                  <a:srgbClr val="3D3D3D"/>
                </a:solidFill>
              </a:rPr>
              <a:t>THE PARTNERSHIP</a:t>
            </a:r>
          </a:p>
        </p:txBody>
      </p:sp>
      <p:sp>
        <p:nvSpPr>
          <p:cNvPr id="24" name="TextBox 24"/>
          <p:cNvSpPr txBox="1"/>
          <p:nvPr/>
        </p:nvSpPr>
        <p:spPr>
          <a:xfrm>
            <a:off x="447675" y="1688712"/>
            <a:ext cx="6802613" cy="566245"/>
          </a:xfrm>
          <a:prstGeom prst="rect">
            <a:avLst/>
          </a:prstGeom>
        </p:spPr>
        <p:txBody>
          <a:bodyPr lIns="0" tIns="0" rIns="0" bIns="0" rtlCol="0" anchor="t">
            <a:spAutoFit/>
          </a:bodyPr>
          <a:lstStyle/>
          <a:p>
            <a:pPr algn="just" rtl="0">
              <a:lnSpc>
                <a:spcPts val="1474"/>
              </a:lnSpc>
            </a:pPr>
            <a:r>
              <a:rPr lang="en-US" sz="1100" spc="21" dirty="0"/>
              <a:t>The project brings together 7 partners from 5 European countries, forming a transnational cooperation partnership with a balanced regional geographical representation of the Erasmus+ area and with a qualitative representation of countries highly dependent on the tourism industry</a:t>
            </a:r>
          </a:p>
        </p:txBody>
      </p:sp>
      <p:sp>
        <p:nvSpPr>
          <p:cNvPr id="25" name="Ορθογώνιο 24">
            <a:extLst>
              <a:ext uri="{FF2B5EF4-FFF2-40B4-BE49-F238E27FC236}">
                <a16:creationId xmlns:a16="http://schemas.microsoft.com/office/drawing/2014/main" id="{E7BE7DAF-B871-434A-B4BF-94707B2F94D9}"/>
              </a:ext>
            </a:extLst>
          </p:cNvPr>
          <p:cNvSpPr/>
          <p:nvPr/>
        </p:nvSpPr>
        <p:spPr>
          <a:xfrm>
            <a:off x="1949450" y="10161627"/>
            <a:ext cx="4800600" cy="246221"/>
          </a:xfrm>
          <a:prstGeom prst="rect">
            <a:avLst/>
          </a:prstGeom>
        </p:spPr>
        <p:txBody>
          <a:bodyPr wrap="square">
            <a:spAutoFit/>
          </a:bodyPr>
          <a:lstStyle/>
          <a:p>
            <a:pPr algn="l" rtl="0"/>
            <a:r>
              <a:rPr lang="en-US" sz="1000" dirty="0">
                <a:latin typeface="Montserrat Light" panose="020B0604020202020204" charset="0"/>
              </a:rPr>
              <a:t>Introduction of digitization to strengthen SMEs in Tourism and Hospitality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8db7ee-bfee-4074-9fd2-addf5e363ec7" xsi:nil="true"/>
    <lcf76f155ced4ddcb4097134ff3c332f xmlns="b5dfe419-fb30-4de9-bb6d-2d6e08cbaba9">
      <Terms xmlns="http://schemas.microsoft.com/office/infopath/2007/PartnerControls"/>
    </lcf76f155ced4ddcb4097134ff3c332f>
    <MediaLengthInSeconds xmlns="b5dfe419-fb30-4de9-bb6d-2d6e08cbab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905DCB984DFD419673E167FD98E8BA" ma:contentTypeVersion="17" ma:contentTypeDescription="Create a new document." ma:contentTypeScope="" ma:versionID="3d2feba38176110b193ed13b46bbed77">
  <xsd:schema xmlns:xsd="http://www.w3.org/2001/XMLSchema" xmlns:xs="http://www.w3.org/2001/XMLSchema" xmlns:p="http://schemas.microsoft.com/office/2006/metadata/properties" xmlns:ns2="b5dfe419-fb30-4de9-bb6d-2d6e08cbaba9" xmlns:ns3="2e8db7ee-bfee-4074-9fd2-addf5e363ec7" targetNamespace="http://schemas.microsoft.com/office/2006/metadata/properties" ma:root="true" ma:fieldsID="f31a8144ea1f25d2e2086382cbf5747d" ns2:_="" ns3:_="">
    <xsd:import namespace="b5dfe419-fb30-4de9-bb6d-2d6e08cbaba9"/>
    <xsd:import namespace="2e8db7ee-bfee-4074-9fd2-addf5e363e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e419-fb30-4de9-bb6d-2d6e08cba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cb4b157-fda5-45d4-9db4-e1a7cd99e176"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8db7ee-bfee-4074-9fd2-addf5e363ec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4be60c9-a313-4508-8b06-f90860a6eaaa}" ma:internalName="TaxCatchAll" ma:showField="CatchAllData" ma:web="2e8db7ee-bfee-4074-9fd2-addf5e363ec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70225-0C04-4DE7-9927-6C240F41E65C}">
  <ds:schemaRefs>
    <ds:schemaRef ds:uri="http://schemas.microsoft.com/sharepoint/v3/contenttype/forms"/>
  </ds:schemaRefs>
</ds:datastoreItem>
</file>

<file path=customXml/itemProps2.xml><?xml version="1.0" encoding="utf-8"?>
<ds:datastoreItem xmlns:ds="http://schemas.openxmlformats.org/officeDocument/2006/customXml" ds:itemID="{86A9315B-F8CA-412B-AE45-95D9BE64C372}">
  <ds:schemaRefs>
    <ds:schemaRef ds:uri="http://schemas.microsoft.com/office/2006/metadata/properties"/>
    <ds:schemaRef ds:uri="http://schemas.microsoft.com/office/infopath/2007/PartnerControls"/>
    <ds:schemaRef ds:uri="2e8db7ee-bfee-4074-9fd2-addf5e363ec7"/>
    <ds:schemaRef ds:uri="b5dfe419-fb30-4de9-bb6d-2d6e08cbaba9"/>
  </ds:schemaRefs>
</ds:datastoreItem>
</file>

<file path=customXml/itemProps3.xml><?xml version="1.0" encoding="utf-8"?>
<ds:datastoreItem xmlns:ds="http://schemas.openxmlformats.org/officeDocument/2006/customXml" ds:itemID="{08651345-ED79-4B3C-9A3E-DC47D9819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fe419-fb30-4de9-bb6d-2d6e08cbaba9"/>
    <ds:schemaRef ds:uri="2e8db7ee-bfee-4074-9fd2-addf5e363e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1064</TotalTime>
  <Words>938</Words>
  <Application>Microsoft Office PowerPoint</Application>
  <PresentationFormat>Προσαρμογή</PresentationFormat>
  <Paragraphs>60</Paragraphs>
  <Slides>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vt:i4>
      </vt:variant>
    </vt:vector>
  </HeadingPairs>
  <TitlesOfParts>
    <vt:vector size="11" baseType="lpstr">
      <vt:lpstr>Calibri</vt:lpstr>
      <vt:lpstr>Montserrat Light Bold</vt:lpstr>
      <vt:lpstr>Arial</vt:lpstr>
      <vt:lpstr>Montserrat Light</vt:lpstr>
      <vt:lpstr>Oswald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 MMC</dc:creator>
  <cp:lastModifiedBy>Maria Koutiva</cp:lastModifiedBy>
  <cp:revision>63</cp:revision>
  <dcterms:created xsi:type="dcterms:W3CDTF">2006-08-16T00:00:00Z</dcterms:created>
  <dcterms:modified xsi:type="dcterms:W3CDTF">2023-05-08T15:57:42Z</dcterms:modified>
  <dc:identifier>DAEiXWMuT-U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0x01010097905DCB984DFD419673E167FD98E8BA</vt:lpwstr>
  </property>
  <property fmtid="{D5CDD505-2E9C-101B-9397-08002B2CF9AE}" pid="3" name="Order">
    <vt:r8>29715200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